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68" r:id="rId4"/>
    <p:sldId id="258" r:id="rId5"/>
    <p:sldId id="259" r:id="rId6"/>
    <p:sldId id="261" r:id="rId7"/>
    <p:sldId id="262" r:id="rId8"/>
    <p:sldId id="266" r:id="rId9"/>
    <p:sldId id="269" r:id="rId10"/>
    <p:sldId id="272" r:id="rId11"/>
    <p:sldId id="273" r:id="rId12"/>
    <p:sldId id="267" r:id="rId13"/>
  </p:sldIdLst>
  <p:sldSz cx="12192000" cy="6858000"/>
  <p:notesSz cx="6858000"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89" d="100"/>
          <a:sy n="89" d="100"/>
        </p:scale>
        <p:origin x="11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73E917B5-9B19-4187-B9FF-B5FC22A21C68}" type="datetimeFigureOut">
              <a:rPr lang="nb-NO" smtClean="0"/>
              <a:t>14.04.2021</a:t>
            </a:fld>
            <a:endParaRPr lang="nb-NO"/>
          </a:p>
        </p:txBody>
      </p:sp>
      <p:sp>
        <p:nvSpPr>
          <p:cNvPr id="4" name="Plassholder for bunntekst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A5792766-292B-4C01-AA83-2D360A63A56E}" type="slidenum">
              <a:rPr lang="nb-NO" smtClean="0"/>
              <a:t>‹#›</a:t>
            </a:fld>
            <a:endParaRPr lang="nb-NO"/>
          </a:p>
        </p:txBody>
      </p:sp>
    </p:spTree>
    <p:extLst>
      <p:ext uri="{BB962C8B-B14F-4D97-AF65-F5344CB8AC3E}">
        <p14:creationId xmlns:p14="http://schemas.microsoft.com/office/powerpoint/2010/main" val="271065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22501396-0786-497F-A135-2564D426D0FD}" type="datetimeFigureOut">
              <a:rPr lang="nb-NO" smtClean="0"/>
              <a:t>14.04.2021</a:t>
            </a:fld>
            <a:endParaRPr lang="nb-NO"/>
          </a:p>
        </p:txBody>
      </p:sp>
      <p:sp>
        <p:nvSpPr>
          <p:cNvPr id="4" name="Plassholder for lysbil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4F2BBF8-6C22-43C2-955A-E6284991F30E}" type="slidenum">
              <a:rPr lang="nb-NO" smtClean="0"/>
              <a:t>‹#›</a:t>
            </a:fld>
            <a:endParaRPr lang="nb-NO"/>
          </a:p>
        </p:txBody>
      </p:sp>
    </p:spTree>
    <p:extLst>
      <p:ext uri="{BB962C8B-B14F-4D97-AF65-F5344CB8AC3E}">
        <p14:creationId xmlns:p14="http://schemas.microsoft.com/office/powerpoint/2010/main" val="47118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110774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39662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8359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494493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587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256676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1812235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224299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t 1 Innside">
    <p:spTree>
      <p:nvGrpSpPr>
        <p:cNvPr id="1" name=""/>
        <p:cNvGrpSpPr/>
        <p:nvPr/>
      </p:nvGrpSpPr>
      <p:grpSpPr>
        <a:xfrm>
          <a:off x="0" y="0"/>
          <a:ext cx="0" cy="0"/>
          <a:chOff x="0" y="0"/>
          <a:chExt cx="0" cy="0"/>
        </a:xfrm>
      </p:grpSpPr>
      <p:pic>
        <p:nvPicPr>
          <p:cNvPr id="9" name="Bilde 8"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dirty="0" smtClean="0"/>
              <a:t>Klikk for å legge til en tittel</a:t>
            </a:r>
            <a:endParaRPr lang="nb-NO" dirty="0"/>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6"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14.04.2021</a:t>
            </a:fld>
            <a:endParaRPr lang="nb-NO" sz="1200" dirty="0"/>
          </a:p>
        </p:txBody>
      </p:sp>
    </p:spTree>
    <p:extLst>
      <p:ext uri="{BB962C8B-B14F-4D97-AF65-F5344CB8AC3E}">
        <p14:creationId xmlns:p14="http://schemas.microsoft.com/office/powerpoint/2010/main" val="759670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175518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99F0039A-77B9-4445-B976-93E70FD49F39}" type="datetimeFigureOut">
              <a:rPr lang="nb-NO" smtClean="0"/>
              <a:t>14.04.2021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59544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99F0039A-77B9-4445-B976-93E70FD49F39}" type="datetimeFigureOut">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157040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99F0039A-77B9-4445-B976-93E70FD49F39}" type="datetimeFigureOut">
              <a:rPr lang="nb-NO" smtClean="0"/>
              <a:t>14.04.2021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295370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99F0039A-77B9-4445-B976-93E70FD49F39}" type="datetimeFigureOut">
              <a:rPr lang="nb-NO" smtClean="0"/>
              <a:t>14.04.2021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415775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0039A-77B9-4445-B976-93E70FD49F39}" type="datetimeFigureOut">
              <a:rPr lang="nb-NO" smtClean="0"/>
              <a:t>14.04.2021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37342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99F0039A-77B9-4445-B976-93E70FD49F39}" type="datetimeFigureOut">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104696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99F0039A-77B9-4445-B976-93E70FD49F39}" type="datetimeFigureOut">
              <a:rPr lang="nb-NO" smtClean="0"/>
              <a:t>14.04.2021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9331151-4C0B-4E30-A67B-590003A38801}" type="slidenum">
              <a:rPr lang="nb-NO" smtClean="0"/>
              <a:t>‹#›</a:t>
            </a:fld>
            <a:endParaRPr lang="nb-NO"/>
          </a:p>
        </p:txBody>
      </p:sp>
    </p:spTree>
    <p:extLst>
      <p:ext uri="{BB962C8B-B14F-4D97-AF65-F5344CB8AC3E}">
        <p14:creationId xmlns:p14="http://schemas.microsoft.com/office/powerpoint/2010/main" val="299025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F0039A-77B9-4445-B976-93E70FD49F39}" type="datetimeFigureOut">
              <a:rPr lang="nb-NO" smtClean="0"/>
              <a:t>14.04.2021</a:t>
            </a:fld>
            <a:endParaRPr lang="nb-N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331151-4C0B-4E30-A67B-590003A38801}" type="slidenum">
              <a:rPr lang="nb-NO" smtClean="0"/>
              <a:t>‹#›</a:t>
            </a:fld>
            <a:endParaRPr lang="nb-NO"/>
          </a:p>
        </p:txBody>
      </p:sp>
    </p:spTree>
    <p:extLst>
      <p:ext uri="{BB962C8B-B14F-4D97-AF65-F5344CB8AC3E}">
        <p14:creationId xmlns:p14="http://schemas.microsoft.com/office/powerpoint/2010/main" val="137503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mailto:Kiet.Dang@ude.oslo.kommune.no" TargetMode="External"/><Relationship Id="rId2" Type="http://schemas.openxmlformats.org/officeDocument/2006/relationships/hyperlink" Target="mailto:Nathalie.Desmot@ude.oslo.kommune.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46923" y="408791"/>
            <a:ext cx="10885274" cy="1613496"/>
          </a:xfrm>
        </p:spPr>
        <p:txBody>
          <a:bodyPr>
            <a:normAutofit fontScale="90000"/>
          </a:bodyPr>
          <a:lstStyle/>
          <a:p>
            <a:pPr algn="ctr"/>
            <a:r>
              <a:rPr lang="nb-NO" sz="3600" b="1" dirty="0" smtClean="0">
                <a:solidFill>
                  <a:schemeClr val="tx1"/>
                </a:solidFill>
                <a:latin typeface="Arial Narrow" panose="020B0606020202030204" pitchFamily="34" charset="0"/>
              </a:rPr>
              <a:t>RUTINER FOR ARBEID MED SPESPESIALUNDERVISNING § 5.1</a:t>
            </a:r>
            <a:r>
              <a:rPr lang="nb-NO" sz="2800" b="1" dirty="0" smtClean="0">
                <a:solidFill>
                  <a:schemeClr val="tx1"/>
                </a:solidFill>
                <a:latin typeface="Arial Narrow" panose="020B0606020202030204" pitchFamily="34" charset="0"/>
              </a:rPr>
              <a:t/>
            </a:r>
            <a:br>
              <a:rPr lang="nb-NO" sz="2800" b="1" dirty="0" smtClean="0">
                <a:solidFill>
                  <a:schemeClr val="tx1"/>
                </a:solidFill>
                <a:latin typeface="Arial Narrow" panose="020B0606020202030204" pitchFamily="34" charset="0"/>
              </a:rPr>
            </a:br>
            <a:r>
              <a:rPr lang="nb-NO" sz="2800" b="1" dirty="0" smtClean="0">
                <a:solidFill>
                  <a:schemeClr val="tx1"/>
                </a:solidFill>
                <a:latin typeface="Arial Narrow" panose="020B0606020202030204" pitchFamily="34" charset="0"/>
              </a:rPr>
              <a:t/>
            </a:r>
            <a:br>
              <a:rPr lang="nb-NO" sz="2800" b="1" dirty="0" smtClean="0">
                <a:solidFill>
                  <a:schemeClr val="tx1"/>
                </a:solidFill>
                <a:latin typeface="Arial Narrow" panose="020B0606020202030204" pitchFamily="34" charset="0"/>
              </a:rPr>
            </a:br>
            <a:r>
              <a:rPr lang="nb-NO" sz="2800" b="1" dirty="0" smtClean="0">
                <a:solidFill>
                  <a:schemeClr val="tx1"/>
                </a:solidFill>
                <a:latin typeface="Arial Narrow" panose="020B0606020202030204" pitchFamily="34" charset="0"/>
              </a:rPr>
              <a:t>VED AMMERUD SKOLE"</a:t>
            </a:r>
            <a:r>
              <a:rPr lang="nb-NO" b="1" dirty="0">
                <a:latin typeface="Arial Narrow" panose="020B0606020202030204" pitchFamily="34" charset="0"/>
              </a:rPr>
              <a:t/>
            </a:r>
            <a:br>
              <a:rPr lang="nb-NO" b="1" dirty="0">
                <a:latin typeface="Arial Narrow" panose="020B0606020202030204" pitchFamily="34" charset="0"/>
              </a:rPr>
            </a:br>
            <a:endParaRPr lang="nb-NO" sz="2000" dirty="0">
              <a:latin typeface="Arial Narrow" panose="020B0606020202030204" pitchFamily="34" charset="0"/>
            </a:endParaRPr>
          </a:p>
        </p:txBody>
      </p:sp>
      <p:pic>
        <p:nvPicPr>
          <p:cNvPr id="3" name="Bilde 2"/>
          <p:cNvPicPr>
            <a:picLocks noChangeAspect="1"/>
          </p:cNvPicPr>
          <p:nvPr/>
        </p:nvPicPr>
        <p:blipFill rotWithShape="1">
          <a:blip r:embed="rId2">
            <a:extLst>
              <a:ext uri="{28A0092B-C50C-407E-A947-70E740481C1C}">
                <a14:useLocalDpi xmlns:a14="http://schemas.microsoft.com/office/drawing/2010/main" val="0"/>
              </a:ext>
            </a:extLst>
          </a:blip>
          <a:srcRect l="1" r="790"/>
          <a:stretch/>
        </p:blipFill>
        <p:spPr>
          <a:xfrm>
            <a:off x="3408705" y="2054561"/>
            <a:ext cx="5361710" cy="4494674"/>
          </a:xfrm>
          <a:prstGeom prst="rect">
            <a:avLst/>
          </a:prstGeom>
        </p:spPr>
      </p:pic>
      <p:pic>
        <p:nvPicPr>
          <p:cNvPr id="5" name="Bilde 4"/>
          <p:cNvPicPr>
            <a:picLocks noChangeAspect="1"/>
          </p:cNvPicPr>
          <p:nvPr/>
        </p:nvPicPr>
        <p:blipFill>
          <a:blip r:embed="rId3"/>
          <a:stretch>
            <a:fillRect/>
          </a:stretch>
        </p:blipFill>
        <p:spPr>
          <a:xfrm>
            <a:off x="131873" y="4948519"/>
            <a:ext cx="2879236" cy="1784790"/>
          </a:xfrm>
          <a:prstGeom prst="rect">
            <a:avLst/>
          </a:prstGeom>
        </p:spPr>
      </p:pic>
    </p:spTree>
    <p:extLst>
      <p:ext uri="{BB962C8B-B14F-4D97-AF65-F5344CB8AC3E}">
        <p14:creationId xmlns:p14="http://schemas.microsoft.com/office/powerpoint/2010/main" val="268339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6140" y="360219"/>
            <a:ext cx="8596668" cy="670560"/>
          </a:xfrm>
        </p:spPr>
        <p:txBody>
          <a:bodyPr/>
          <a:lstStyle/>
          <a:p>
            <a:r>
              <a:rPr lang="nb-NO" b="1" dirty="0" smtClean="0">
                <a:latin typeface="Arial Narrow" panose="020B0606020202030204" pitchFamily="34" charset="0"/>
              </a:rPr>
              <a:t>KORT OPPSUMMERT</a:t>
            </a:r>
            <a:endParaRPr lang="nb-NO" b="1" dirty="0">
              <a:latin typeface="Arial Narrow" panose="020B0606020202030204" pitchFamily="34" charset="0"/>
            </a:endParaRPr>
          </a:p>
        </p:txBody>
      </p:sp>
      <p:sp>
        <p:nvSpPr>
          <p:cNvPr id="3" name="Plassholder for innhold 2"/>
          <p:cNvSpPr>
            <a:spLocks noGrp="1"/>
          </p:cNvSpPr>
          <p:nvPr>
            <p:ph idx="1"/>
          </p:nvPr>
        </p:nvSpPr>
        <p:spPr>
          <a:xfrm>
            <a:off x="494453" y="1172093"/>
            <a:ext cx="9226083" cy="5264634"/>
          </a:xfrm>
        </p:spPr>
        <p:txBody>
          <a:bodyPr>
            <a:normAutofit fontScale="85000" lnSpcReduction="10000"/>
          </a:bodyPr>
          <a:lstStyle/>
          <a:p>
            <a:pPr>
              <a:lnSpc>
                <a:spcPct val="120000"/>
              </a:lnSpc>
              <a:spcBef>
                <a:spcPts val="0"/>
              </a:spcBef>
              <a:buFont typeface="Arial" panose="020B0604020202020204" pitchFamily="34" charset="0"/>
              <a:buChar char="•"/>
            </a:pPr>
            <a:r>
              <a:rPr lang="nb-NO" dirty="0" smtClean="0">
                <a:latin typeface="Arial Narrow" panose="020B0606020202030204" pitchFamily="34" charset="0"/>
              </a:rPr>
              <a:t>Antall </a:t>
            </a:r>
            <a:r>
              <a:rPr lang="nb-NO" dirty="0">
                <a:latin typeface="Arial Narrow" panose="020B0606020202030204" pitchFamily="34" charset="0"/>
              </a:rPr>
              <a:t>elever med vedtak om </a:t>
            </a:r>
            <a:r>
              <a:rPr lang="nb-NO" dirty="0" smtClean="0">
                <a:latin typeface="Arial Narrow" panose="020B0606020202030204" pitchFamily="34" charset="0"/>
              </a:rPr>
              <a:t>spesialpedagogisk undervisning </a:t>
            </a:r>
            <a:r>
              <a:rPr lang="nb-NO" dirty="0">
                <a:latin typeface="Arial Narrow" panose="020B0606020202030204" pitchFamily="34" charset="0"/>
              </a:rPr>
              <a:t>har gått ned fra 40 </a:t>
            </a:r>
            <a:r>
              <a:rPr lang="nb-NO" dirty="0" smtClean="0">
                <a:latin typeface="Arial Narrow" panose="020B0606020202030204" pitchFamily="34" charset="0"/>
              </a:rPr>
              <a:t>skoleår 2016/2017 </a:t>
            </a:r>
            <a:r>
              <a:rPr lang="nb-NO" dirty="0">
                <a:latin typeface="Arial Narrow" panose="020B0606020202030204" pitchFamily="34" charset="0"/>
              </a:rPr>
              <a:t>til 26 </a:t>
            </a:r>
            <a:r>
              <a:rPr lang="nb-NO" dirty="0" smtClean="0">
                <a:latin typeface="Arial Narrow" panose="020B0606020202030204" pitchFamily="34" charset="0"/>
              </a:rPr>
              <a:t>skoleår 2018/2019</a:t>
            </a:r>
            <a:r>
              <a:rPr lang="nb-NO" dirty="0">
                <a:latin typeface="Arial Narrow" panose="020B0606020202030204" pitchFamily="34" charset="0"/>
              </a:rPr>
              <a:t>.</a:t>
            </a:r>
          </a:p>
          <a:p>
            <a:pPr>
              <a:lnSpc>
                <a:spcPct val="120000"/>
              </a:lnSpc>
              <a:spcBef>
                <a:spcPts val="0"/>
              </a:spcBef>
              <a:buFont typeface="Arial" panose="020B0604020202020204" pitchFamily="34" charset="0"/>
              <a:buChar char="•"/>
            </a:pPr>
            <a:endParaRPr lang="nb-NO" dirty="0">
              <a:latin typeface="Arial Narrow" panose="020B0606020202030204" pitchFamily="34" charset="0"/>
            </a:endParaRP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Spesialpedagogisk undervisning </a:t>
            </a:r>
            <a:r>
              <a:rPr lang="nb-NO" dirty="0">
                <a:latin typeface="Arial Narrow" panose="020B0606020202030204" pitchFamily="34" charset="0"/>
              </a:rPr>
              <a:t>hos oss drives </a:t>
            </a:r>
            <a:r>
              <a:rPr lang="nb-NO" dirty="0" smtClean="0">
                <a:latin typeface="Arial Narrow" panose="020B0606020202030204" pitchFamily="34" charset="0"/>
              </a:rPr>
              <a:t>fagpersoner </a:t>
            </a:r>
            <a:r>
              <a:rPr lang="nb-NO" dirty="0">
                <a:latin typeface="Arial Narrow" panose="020B0606020202030204" pitchFamily="34" charset="0"/>
              </a:rPr>
              <a:t>med godkjent utdanning og kompetanse. </a:t>
            </a:r>
            <a:r>
              <a:rPr lang="nb-NO" dirty="0" smtClean="0">
                <a:latin typeface="Arial Narrow" panose="020B0606020202030204" pitchFamily="34" charset="0"/>
              </a:rPr>
              <a:t>Vi har bygd opp et stort spesialpedagogisk fagmiljø:</a:t>
            </a:r>
          </a:p>
          <a:p>
            <a:pPr marL="0" indent="0">
              <a:lnSpc>
                <a:spcPct val="120000"/>
              </a:lnSpc>
              <a:spcBef>
                <a:spcPts val="0"/>
              </a:spcBef>
              <a:buNone/>
            </a:pPr>
            <a:r>
              <a:rPr lang="nb-NO" dirty="0">
                <a:latin typeface="Arial Narrow" panose="020B0606020202030204" pitchFamily="34" charset="0"/>
              </a:rPr>
              <a:t>	</a:t>
            </a:r>
            <a:r>
              <a:rPr lang="nb-NO" dirty="0" smtClean="0">
                <a:latin typeface="Arial Narrow" panose="020B0606020202030204" pitchFamily="34" charset="0"/>
              </a:rPr>
              <a:t>- Skoleår 2015/2016: 5 </a:t>
            </a:r>
            <a:r>
              <a:rPr lang="nb-NO" dirty="0">
                <a:latin typeface="Arial Narrow" panose="020B0606020202030204" pitchFamily="34" charset="0"/>
              </a:rPr>
              <a:t>årsverk med spesialpedagoger med variert kompetanse (få </a:t>
            </a:r>
            <a:r>
              <a:rPr lang="nb-NO" dirty="0" smtClean="0">
                <a:latin typeface="Arial Narrow" panose="020B0606020202030204" pitchFamily="34" charset="0"/>
              </a:rPr>
              <a:t>vekttall/studiepoeng i 	spesialpedagogikk)</a:t>
            </a:r>
          </a:p>
          <a:p>
            <a:pPr marL="0" indent="0">
              <a:lnSpc>
                <a:spcPct val="120000"/>
              </a:lnSpc>
              <a:spcBef>
                <a:spcPts val="0"/>
              </a:spcBef>
              <a:buNone/>
            </a:pPr>
            <a:r>
              <a:rPr lang="nb-NO" dirty="0">
                <a:latin typeface="Arial Narrow" panose="020B0606020202030204" pitchFamily="34" charset="0"/>
              </a:rPr>
              <a:t>	</a:t>
            </a:r>
            <a:r>
              <a:rPr lang="nb-NO" dirty="0" smtClean="0">
                <a:latin typeface="Arial Narrow" panose="020B0606020202030204" pitchFamily="34" charset="0"/>
              </a:rPr>
              <a:t>- Skoleår 2020/2021: </a:t>
            </a:r>
            <a:r>
              <a:rPr lang="nb-NO" dirty="0">
                <a:latin typeface="Arial Narrow" panose="020B0606020202030204" pitchFamily="34" charset="0"/>
              </a:rPr>
              <a:t>8</a:t>
            </a:r>
            <a:r>
              <a:rPr lang="nb-NO" dirty="0" smtClean="0">
                <a:latin typeface="Arial Narrow" panose="020B0606020202030204" pitchFamily="34" charset="0"/>
              </a:rPr>
              <a:t> </a:t>
            </a:r>
            <a:r>
              <a:rPr lang="nb-NO" dirty="0">
                <a:latin typeface="Arial Narrow" panose="020B0606020202030204" pitchFamily="34" charset="0"/>
              </a:rPr>
              <a:t>årsverk med tung faglig spes.ped. kompetanse (alle </a:t>
            </a:r>
            <a:r>
              <a:rPr lang="nb-NO" dirty="0" smtClean="0">
                <a:latin typeface="Arial Narrow" panose="020B0606020202030204" pitchFamily="34" charset="0"/>
              </a:rPr>
              <a:t>8 har </a:t>
            </a:r>
            <a:r>
              <a:rPr lang="nb-NO" dirty="0">
                <a:latin typeface="Arial Narrow" panose="020B0606020202030204" pitchFamily="34" charset="0"/>
              </a:rPr>
              <a:t>både en bachelor og en </a:t>
            </a:r>
            <a:r>
              <a:rPr lang="nb-NO" dirty="0" smtClean="0">
                <a:latin typeface="Arial Narrow" panose="020B0606020202030204" pitchFamily="34" charset="0"/>
              </a:rPr>
              <a:t>master </a:t>
            </a:r>
            <a:r>
              <a:rPr lang="nb-NO" dirty="0">
                <a:latin typeface="Arial Narrow" panose="020B0606020202030204" pitchFamily="34" charset="0"/>
              </a:rPr>
              <a:t>i </a:t>
            </a:r>
            <a:r>
              <a:rPr lang="nb-NO" dirty="0" smtClean="0">
                <a:latin typeface="Arial Narrow" panose="020B0606020202030204" pitchFamily="34" charset="0"/>
              </a:rPr>
              <a:t>	spesialpedagogikk </a:t>
            </a:r>
            <a:r>
              <a:rPr lang="nb-NO" dirty="0">
                <a:latin typeface="Arial Narrow" panose="020B0606020202030204" pitchFamily="34" charset="0"/>
              </a:rPr>
              <a:t>fra universitetet</a:t>
            </a:r>
            <a:r>
              <a:rPr lang="nb-NO" dirty="0" smtClean="0">
                <a:latin typeface="Arial Narrow" panose="020B0606020202030204" pitchFamily="34" charset="0"/>
              </a:rPr>
              <a:t>). Se </a:t>
            </a:r>
            <a:r>
              <a:rPr lang="nb-NO" dirty="0">
                <a:latin typeface="Arial Narrow" panose="020B0606020202030204" pitchFamily="34" charset="0"/>
              </a:rPr>
              <a:t>slide </a:t>
            </a:r>
            <a:r>
              <a:rPr lang="nb-NO" dirty="0" smtClean="0">
                <a:latin typeface="Arial Narrow" panose="020B0606020202030204" pitchFamily="34" charset="0"/>
              </a:rPr>
              <a:t>11</a:t>
            </a:r>
            <a:r>
              <a:rPr lang="nb-NO" dirty="0">
                <a:latin typeface="Arial Narrow" panose="020B0606020202030204" pitchFamily="34" charset="0"/>
              </a:rPr>
              <a:t>.</a:t>
            </a:r>
          </a:p>
          <a:p>
            <a:pPr marL="0" indent="0">
              <a:lnSpc>
                <a:spcPct val="120000"/>
              </a:lnSpc>
              <a:spcBef>
                <a:spcPts val="0"/>
              </a:spcBef>
              <a:buNone/>
            </a:pPr>
            <a:endParaRPr lang="nb-NO" dirty="0">
              <a:latin typeface="Arial Narrow" panose="020B0606020202030204" pitchFamily="34" charset="0"/>
            </a:endParaRP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a:t>
            </a:r>
            <a:r>
              <a:rPr lang="nb-NO" dirty="0">
                <a:latin typeface="Arial Narrow" panose="020B0606020202030204" pitchFamily="34" charset="0"/>
              </a:rPr>
              <a:t>Tidlig innsats</a:t>
            </a:r>
            <a:r>
              <a:rPr lang="nb-NO" dirty="0" smtClean="0">
                <a:latin typeface="Arial Narrow" panose="020B0606020202030204" pitchFamily="34" charset="0"/>
              </a:rPr>
              <a:t>": Vi bruker deler av spesialpedagogisk ressurs til å iverksette tiltak for elever i "gråsonen" som ikke har et spesialpedagogisk vedtak for å komme tidlig i gang med </a:t>
            </a:r>
            <a:r>
              <a:rPr lang="nb-NO" dirty="0" smtClean="0">
                <a:latin typeface="Arial Narrow" panose="020B0606020202030204" pitchFamily="34" charset="0"/>
              </a:rPr>
              <a:t>forsterket </a:t>
            </a:r>
            <a:r>
              <a:rPr lang="nb-NO" smtClean="0">
                <a:latin typeface="Arial Narrow" panose="020B0606020202030204" pitchFamily="34" charset="0"/>
              </a:rPr>
              <a:t>tilpasset opplæring</a:t>
            </a:r>
            <a:r>
              <a:rPr lang="nb-NO" dirty="0" smtClean="0">
                <a:latin typeface="Arial Narrow" panose="020B0606020202030204" pitchFamily="34" charset="0"/>
              </a:rPr>
              <a:t>. Vår </a:t>
            </a:r>
            <a:r>
              <a:rPr lang="nb-NO" dirty="0">
                <a:latin typeface="Arial Narrow" panose="020B0606020202030204" pitchFamily="34" charset="0"/>
              </a:rPr>
              <a:t>praksis er både systematisk og målrettet med fokus på tiltak på den høyre siden i PP-tjenesten sitt handlingshjul. </a:t>
            </a:r>
            <a:r>
              <a:rPr lang="nb-NO" dirty="0" smtClean="0">
                <a:latin typeface="Arial Narrow" panose="020B0606020202030204" pitchFamily="34" charset="0"/>
              </a:rPr>
              <a:t>Vår praksis trekkes ofte </a:t>
            </a:r>
            <a:r>
              <a:rPr lang="nb-NO" dirty="0">
                <a:latin typeface="Arial Narrow" panose="020B0606020202030204" pitchFamily="34" charset="0"/>
              </a:rPr>
              <a:t>frem </a:t>
            </a:r>
            <a:r>
              <a:rPr lang="nb-NO" dirty="0" smtClean="0">
                <a:latin typeface="Arial Narrow" panose="020B0606020202030204" pitchFamily="34" charset="0"/>
              </a:rPr>
              <a:t>av PP-tjenesten i Oslo som et godt eksempel </a:t>
            </a:r>
            <a:r>
              <a:rPr lang="nb-NO" dirty="0">
                <a:latin typeface="Arial Narrow" panose="020B0606020202030204" pitchFamily="34" charset="0"/>
              </a:rPr>
              <a:t>i forhold til </a:t>
            </a:r>
            <a:r>
              <a:rPr lang="nb-NO" dirty="0" smtClean="0">
                <a:latin typeface="Arial Narrow" panose="020B0606020202030204" pitchFamily="34" charset="0"/>
              </a:rPr>
              <a:t>hvordan skolen skal </a:t>
            </a:r>
            <a:r>
              <a:rPr lang="nb-NO" dirty="0">
                <a:latin typeface="Arial Narrow" panose="020B0606020202030204" pitchFamily="34" charset="0"/>
              </a:rPr>
              <a:t>jobbe </a:t>
            </a:r>
            <a:r>
              <a:rPr lang="nb-NO" dirty="0" smtClean="0">
                <a:latin typeface="Arial Narrow" panose="020B0606020202030204" pitchFamily="34" charset="0"/>
              </a:rPr>
              <a:t>forebyggende. Se </a:t>
            </a:r>
            <a:r>
              <a:rPr lang="nb-NO" dirty="0">
                <a:latin typeface="Arial Narrow" panose="020B0606020202030204" pitchFamily="34" charset="0"/>
              </a:rPr>
              <a:t>slide </a:t>
            </a:r>
            <a:r>
              <a:rPr lang="nb-NO" dirty="0" smtClean="0">
                <a:latin typeface="Arial Narrow" panose="020B0606020202030204" pitchFamily="34" charset="0"/>
              </a:rPr>
              <a:t>9.</a:t>
            </a:r>
          </a:p>
          <a:p>
            <a:pPr>
              <a:lnSpc>
                <a:spcPct val="120000"/>
              </a:lnSpc>
              <a:spcBef>
                <a:spcPts val="0"/>
              </a:spcBef>
              <a:buFont typeface="Arial" panose="020B0604020202020204" pitchFamily="34" charset="0"/>
              <a:buChar char="•"/>
            </a:pPr>
            <a:endParaRPr lang="nb-NO" dirty="0">
              <a:latin typeface="Arial Narrow" panose="020B0606020202030204" pitchFamily="34" charset="0"/>
            </a:endParaRP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Inkluderende </a:t>
            </a:r>
            <a:r>
              <a:rPr lang="nb-NO" dirty="0">
                <a:latin typeface="Arial Narrow" panose="020B0606020202030204" pitchFamily="34" charset="0"/>
              </a:rPr>
              <a:t>undervisning: </a:t>
            </a:r>
            <a:r>
              <a:rPr lang="nb-NO" dirty="0" smtClean="0">
                <a:latin typeface="Arial Narrow" panose="020B0606020202030204" pitchFamily="34" charset="0"/>
              </a:rPr>
              <a:t>Spesialundervisning </a:t>
            </a:r>
            <a:r>
              <a:rPr lang="nb-NO" dirty="0">
                <a:latin typeface="Arial Narrow" panose="020B0606020202030204" pitchFamily="34" charset="0"/>
              </a:rPr>
              <a:t>foregår i stor grad inne i </a:t>
            </a:r>
            <a:r>
              <a:rPr lang="nb-NO" dirty="0" smtClean="0">
                <a:latin typeface="Arial Narrow" panose="020B0606020202030204" pitchFamily="34" charset="0"/>
              </a:rPr>
              <a:t>kontaktgruppen (klassen), </a:t>
            </a:r>
            <a:r>
              <a:rPr lang="nb-NO" dirty="0">
                <a:latin typeface="Arial Narrow" panose="020B0606020202030204" pitchFamily="34" charset="0"/>
              </a:rPr>
              <a:t>med tilpassede oppgaver </a:t>
            </a:r>
            <a:r>
              <a:rPr lang="nb-NO" dirty="0" smtClean="0">
                <a:latin typeface="Arial Narrow" panose="020B0606020202030204" pitchFamily="34" charset="0"/>
              </a:rPr>
              <a:t>i forhold til nivå</a:t>
            </a:r>
            <a:r>
              <a:rPr lang="nb-NO" dirty="0">
                <a:latin typeface="Arial Narrow" panose="020B0606020202030204" pitchFamily="34" charset="0"/>
              </a:rPr>
              <a:t>, mengde, metode, tempo og organisering. </a:t>
            </a:r>
            <a:r>
              <a:rPr lang="nb-NO" dirty="0" smtClean="0">
                <a:latin typeface="Arial Narrow" panose="020B0606020202030204" pitchFamily="34" charset="0"/>
              </a:rPr>
              <a:t>Noe spesialpedagogisk undervisning </a:t>
            </a:r>
            <a:r>
              <a:rPr lang="nb-NO" dirty="0">
                <a:latin typeface="Arial Narrow" panose="020B0606020202030204" pitchFamily="34" charset="0"/>
              </a:rPr>
              <a:t>ut av kontaktgruppen er nødvendig, men grunntanken skal være at alle skal motta opplæringen i </a:t>
            </a:r>
            <a:r>
              <a:rPr lang="nb-NO" dirty="0" smtClean="0">
                <a:latin typeface="Arial Narrow" panose="020B0606020202030204" pitchFamily="34" charset="0"/>
              </a:rPr>
              <a:t>et inkluderende </a:t>
            </a:r>
            <a:r>
              <a:rPr lang="nb-NO" dirty="0">
                <a:latin typeface="Arial Narrow" panose="020B0606020202030204" pitchFamily="34" charset="0"/>
              </a:rPr>
              <a:t>fellesskap med </a:t>
            </a:r>
            <a:r>
              <a:rPr lang="nb-NO" dirty="0" smtClean="0">
                <a:latin typeface="Arial Narrow" panose="020B0606020202030204" pitchFamily="34" charset="0"/>
              </a:rPr>
              <a:t>jevnaldrende. Det </a:t>
            </a:r>
            <a:r>
              <a:rPr lang="nb-NO" dirty="0">
                <a:latin typeface="Arial Narrow" panose="020B0606020202030204" pitchFamily="34" charset="0"/>
              </a:rPr>
              <a:t>er et tett samarbeid mellom kontaktlærer, spesialpedagog og assistent som medfører god kontinuitet og sammenheng mellom det som skjer i </a:t>
            </a:r>
            <a:r>
              <a:rPr lang="nb-NO" dirty="0" smtClean="0">
                <a:latin typeface="Arial Narrow" panose="020B0606020202030204" pitchFamily="34" charset="0"/>
              </a:rPr>
              <a:t>kontaktgruppen </a:t>
            </a:r>
            <a:r>
              <a:rPr lang="nb-NO" dirty="0">
                <a:latin typeface="Arial Narrow" panose="020B0606020202030204" pitchFamily="34" charset="0"/>
              </a:rPr>
              <a:t>og det som skjer utenfor </a:t>
            </a:r>
            <a:r>
              <a:rPr lang="nb-NO" dirty="0" smtClean="0">
                <a:latin typeface="Arial Narrow" panose="020B0606020202030204" pitchFamily="34" charset="0"/>
              </a:rPr>
              <a:t>kontaktgruppen. </a:t>
            </a:r>
            <a:r>
              <a:rPr lang="nb-NO" dirty="0">
                <a:latin typeface="Arial Narrow" panose="020B0606020202030204" pitchFamily="34" charset="0"/>
              </a:rPr>
              <a:t>Se slide 6.</a:t>
            </a:r>
          </a:p>
          <a:p>
            <a:endParaRPr lang="nb-NO" dirty="0" smtClean="0">
              <a:latin typeface="Arial Narrow" panose="020B0606020202030204" pitchFamily="34" charset="0"/>
            </a:endParaRPr>
          </a:p>
        </p:txBody>
      </p:sp>
    </p:spTree>
    <p:extLst>
      <p:ext uri="{BB962C8B-B14F-4D97-AF65-F5344CB8AC3E}">
        <p14:creationId xmlns:p14="http://schemas.microsoft.com/office/powerpoint/2010/main" val="39020306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nvPr>
        </p:nvGraphicFramePr>
        <p:xfrm>
          <a:off x="0" y="10223"/>
          <a:ext cx="12191999" cy="6839685"/>
        </p:xfrm>
        <a:graphic>
          <a:graphicData uri="http://schemas.openxmlformats.org/drawingml/2006/table">
            <a:tbl>
              <a:tblPr firstRow="1" bandRow="1">
                <a:tableStyleId>{5C22544A-7EE6-4342-B048-85BDC9FD1C3A}</a:tableStyleId>
              </a:tblPr>
              <a:tblGrid>
                <a:gridCol w="3013895">
                  <a:extLst>
                    <a:ext uri="{9D8B030D-6E8A-4147-A177-3AD203B41FA5}">
                      <a16:colId xmlns:a16="http://schemas.microsoft.com/office/drawing/2014/main" val="424618723"/>
                    </a:ext>
                  </a:extLst>
                </a:gridCol>
                <a:gridCol w="3025486">
                  <a:extLst>
                    <a:ext uri="{9D8B030D-6E8A-4147-A177-3AD203B41FA5}">
                      <a16:colId xmlns:a16="http://schemas.microsoft.com/office/drawing/2014/main" val="432218482"/>
                    </a:ext>
                  </a:extLst>
                </a:gridCol>
                <a:gridCol w="3048672">
                  <a:extLst>
                    <a:ext uri="{9D8B030D-6E8A-4147-A177-3AD203B41FA5}">
                      <a16:colId xmlns:a16="http://schemas.microsoft.com/office/drawing/2014/main" val="1504148942"/>
                    </a:ext>
                  </a:extLst>
                </a:gridCol>
                <a:gridCol w="3103946">
                  <a:extLst>
                    <a:ext uri="{9D8B030D-6E8A-4147-A177-3AD203B41FA5}">
                      <a16:colId xmlns:a16="http://schemas.microsoft.com/office/drawing/2014/main" val="603297934"/>
                    </a:ext>
                  </a:extLst>
                </a:gridCol>
              </a:tblGrid>
              <a:tr h="817870">
                <a:tc gridSpan="4">
                  <a:txBody>
                    <a:bodyPr/>
                    <a:lstStyle/>
                    <a:p>
                      <a:pPr algn="ctr"/>
                      <a:r>
                        <a:rPr lang="nb-NO" sz="2400" baseline="0" dirty="0" smtClean="0">
                          <a:latin typeface="Arial Narrow" panose="020B0606020202030204" pitchFamily="34" charset="0"/>
                        </a:rPr>
                        <a:t>SPESIALPEDAGOGISK TEAM</a:t>
                      </a:r>
                    </a:p>
                    <a:p>
                      <a:pPr algn="ctr"/>
                      <a:r>
                        <a:rPr lang="nb-NO" sz="2000" b="0" baseline="0" dirty="0" smtClean="0">
                          <a:latin typeface="Arial Narrow" panose="020B0606020202030204" pitchFamily="34" charset="0"/>
                        </a:rPr>
                        <a:t>Ammerud skole 2020-2021</a:t>
                      </a:r>
                      <a:endParaRPr lang="nb-NO" sz="2000" b="0" dirty="0">
                        <a:latin typeface="Arial Narrow" panose="020B0606020202030204" pitchFamily="34" charset="0"/>
                      </a:endParaRPr>
                    </a:p>
                  </a:txBody>
                  <a:tcPr/>
                </a:tc>
                <a:tc hMerge="1">
                  <a:txBody>
                    <a:bodyPr/>
                    <a:lstStyle/>
                    <a:p>
                      <a:endParaRPr lang="nb-NO"/>
                    </a:p>
                  </a:txBody>
                  <a:tcPr/>
                </a:tc>
                <a:tc hMerge="1">
                  <a:txBody>
                    <a:bodyPr/>
                    <a:lstStyle/>
                    <a:p>
                      <a:endParaRPr lang="nb-NO"/>
                    </a:p>
                  </a:txBody>
                  <a:tcPr/>
                </a:tc>
                <a:tc hMerge="1">
                  <a:txBody>
                    <a:bodyPr/>
                    <a:lstStyle/>
                    <a:p>
                      <a:pPr algn="ctr"/>
                      <a:endParaRPr lang="nb-NO" dirty="0">
                        <a:latin typeface="Arial Narrow" panose="020B0606020202030204" pitchFamily="34" charset="0"/>
                      </a:endParaRPr>
                    </a:p>
                  </a:txBody>
                  <a:tcPr/>
                </a:tc>
                <a:extLst>
                  <a:ext uri="{0D108BD9-81ED-4DB2-BD59-A6C34878D82A}">
                    <a16:rowId xmlns:a16="http://schemas.microsoft.com/office/drawing/2014/main" val="3961505778"/>
                  </a:ext>
                </a:extLst>
              </a:tr>
              <a:tr h="2987100">
                <a:tc>
                  <a:txBody>
                    <a:bodyPr/>
                    <a:lstStyle/>
                    <a:p>
                      <a:pPr algn="l"/>
                      <a:r>
                        <a:rPr lang="nb-NO" sz="1200" b="1" dirty="0" smtClean="0">
                          <a:latin typeface="Arial Narrow" panose="020B0606020202030204" pitchFamily="34" charset="0"/>
                        </a:rPr>
                        <a:t>Kristiane Rustad</a:t>
                      </a:r>
                      <a:r>
                        <a:rPr lang="nb-NO" sz="1200" b="1" baseline="0" dirty="0" smtClean="0">
                          <a:latin typeface="Arial Narrow" panose="020B0606020202030204" pitchFamily="34" charset="0"/>
                        </a:rPr>
                        <a:t> Bevolden</a:t>
                      </a:r>
                    </a:p>
                    <a:p>
                      <a:pPr algn="l"/>
                      <a:r>
                        <a:rPr lang="nb-NO" sz="1200" baseline="0" dirty="0" smtClean="0">
                          <a:latin typeface="Arial Narrow" panose="020B0606020202030204" pitchFamily="34" charset="0"/>
                        </a:rPr>
                        <a:t>Spesialpedagog 1. trinn</a:t>
                      </a:r>
                      <a:endParaRPr lang="nb-NO" sz="1200" dirty="0" smtClean="0">
                        <a:latin typeface="Arial Narrow" panose="020B0606020202030204" pitchFamily="34" charset="0"/>
                      </a:endParaRPr>
                    </a:p>
                    <a:p>
                      <a:pPr algn="l"/>
                      <a:endParaRPr lang="nb-NO" sz="1200" kern="1200" dirty="0" smtClean="0">
                        <a:solidFill>
                          <a:schemeClr val="dk1"/>
                        </a:solidFill>
                        <a:effectLst/>
                        <a:latin typeface="Arial Narrow" panose="020B0606020202030204" pitchFamily="34" charset="0"/>
                        <a:ea typeface="+mn-ea"/>
                        <a:cs typeface="+mn-cs"/>
                      </a:endParaRPr>
                    </a:p>
                    <a:p>
                      <a:pPr algn="l"/>
                      <a:r>
                        <a:rPr lang="nb-NO" sz="1200" kern="1200" dirty="0" smtClean="0">
                          <a:solidFill>
                            <a:schemeClr val="dk1"/>
                          </a:solidFill>
                          <a:effectLst/>
                          <a:latin typeface="Arial Narrow" panose="020B0606020202030204" pitchFamily="34" charset="0"/>
                          <a:ea typeface="+mn-ea"/>
                          <a:cs typeface="+mn-cs"/>
                        </a:rPr>
                        <a:t>Kristiane</a:t>
                      </a:r>
                      <a:r>
                        <a:rPr lang="nb-NO" sz="1200" kern="1200" baseline="0" dirty="0" smtClean="0">
                          <a:solidFill>
                            <a:schemeClr val="dk1"/>
                          </a:solidFill>
                          <a:effectLst/>
                          <a:latin typeface="Arial Narrow" panose="020B0606020202030204" pitchFamily="34" charset="0"/>
                          <a:ea typeface="+mn-ea"/>
                          <a:cs typeface="+mn-cs"/>
                        </a:rPr>
                        <a:t> har en b</a:t>
                      </a:r>
                      <a:r>
                        <a:rPr lang="nb-NO" sz="1200" kern="1200" dirty="0" smtClean="0">
                          <a:solidFill>
                            <a:schemeClr val="dk1"/>
                          </a:solidFill>
                          <a:effectLst/>
                          <a:latin typeface="Arial Narrow" panose="020B0606020202030204" pitchFamily="34" charset="0"/>
                          <a:ea typeface="+mn-ea"/>
                          <a:cs typeface="+mn-cs"/>
                        </a:rPr>
                        <a:t>achelorgrad i</a:t>
                      </a:r>
                    </a:p>
                    <a:p>
                      <a:pPr algn="l"/>
                      <a:r>
                        <a:rPr lang="nb-NO" sz="1200" kern="1200" dirty="0" smtClean="0">
                          <a:solidFill>
                            <a:schemeClr val="dk1"/>
                          </a:solidFill>
                          <a:effectLst/>
                          <a:latin typeface="Arial Narrow" panose="020B0606020202030204" pitchFamily="34" charset="0"/>
                          <a:ea typeface="+mn-ea"/>
                          <a:cs typeface="+mn-cs"/>
                        </a:rPr>
                        <a:t>læringspsykologi med vekt på</a:t>
                      </a:r>
                    </a:p>
                    <a:p>
                      <a:pPr algn="l"/>
                      <a:r>
                        <a:rPr lang="nb-NO" sz="1200" kern="1200" dirty="0" smtClean="0">
                          <a:solidFill>
                            <a:schemeClr val="dk1"/>
                          </a:solidFill>
                          <a:effectLst/>
                          <a:latin typeface="Arial Narrow" panose="020B0606020202030204" pitchFamily="34" charset="0"/>
                          <a:ea typeface="+mn-ea"/>
                          <a:cs typeface="+mn-cs"/>
                        </a:rPr>
                        <a:t>atferdsanalyse, og en mastergrad</a:t>
                      </a:r>
                    </a:p>
                    <a:p>
                      <a:pPr algn="l"/>
                      <a:r>
                        <a:rPr lang="nb-NO" sz="1200" kern="1200" dirty="0" smtClean="0">
                          <a:solidFill>
                            <a:schemeClr val="dk1"/>
                          </a:solidFill>
                          <a:effectLst/>
                          <a:latin typeface="Arial Narrow" panose="020B0606020202030204" pitchFamily="34" charset="0"/>
                          <a:ea typeface="+mn-ea"/>
                          <a:cs typeface="+mn-cs"/>
                        </a:rPr>
                        <a:t>med læring i komplekse systemer</a:t>
                      </a:r>
                      <a:endParaRPr lang="nb-NO" sz="1200" kern="1200" baseline="0" dirty="0" smtClean="0">
                        <a:solidFill>
                          <a:schemeClr val="dk1"/>
                        </a:solidFill>
                        <a:effectLst/>
                        <a:latin typeface="Arial Narrow" panose="020B0606020202030204" pitchFamily="34" charset="0"/>
                        <a:ea typeface="+mn-ea"/>
                        <a:cs typeface="+mn-cs"/>
                      </a:endParaRPr>
                    </a:p>
                    <a:p>
                      <a:pPr algn="l"/>
                      <a:r>
                        <a:rPr lang="nb-NO" sz="1200" kern="1200" baseline="0" dirty="0" smtClean="0">
                          <a:solidFill>
                            <a:schemeClr val="dk1"/>
                          </a:solidFill>
                          <a:effectLst/>
                          <a:latin typeface="Arial Narrow" panose="020B0606020202030204" pitchFamily="34" charset="0"/>
                          <a:ea typeface="+mn-ea"/>
                          <a:cs typeface="+mn-cs"/>
                        </a:rPr>
                        <a:t>og f</a:t>
                      </a:r>
                      <a:r>
                        <a:rPr lang="nb-NO" sz="1200" kern="1200" dirty="0" smtClean="0">
                          <a:solidFill>
                            <a:schemeClr val="dk1"/>
                          </a:solidFill>
                          <a:effectLst/>
                          <a:latin typeface="Arial Narrow" panose="020B0606020202030204" pitchFamily="34" charset="0"/>
                          <a:ea typeface="+mn-ea"/>
                          <a:cs typeface="+mn-cs"/>
                        </a:rPr>
                        <a:t>ordypning i menneskelig</a:t>
                      </a:r>
                    </a:p>
                    <a:p>
                      <a:pPr algn="l"/>
                      <a:r>
                        <a:rPr lang="nb-NO" sz="1200" kern="1200" dirty="0" smtClean="0">
                          <a:solidFill>
                            <a:schemeClr val="dk1"/>
                          </a:solidFill>
                          <a:effectLst/>
                          <a:latin typeface="Arial Narrow" panose="020B0606020202030204" pitchFamily="34" charset="0"/>
                          <a:ea typeface="+mn-ea"/>
                          <a:cs typeface="+mn-cs"/>
                        </a:rPr>
                        <a:t>kompleks atferd og kategorisering/</a:t>
                      </a:r>
                    </a:p>
                    <a:p>
                      <a:pPr algn="l"/>
                      <a:r>
                        <a:rPr lang="nb-NO" sz="1200" kern="1200" dirty="0" smtClean="0">
                          <a:solidFill>
                            <a:schemeClr val="dk1"/>
                          </a:solidFill>
                          <a:effectLst/>
                          <a:latin typeface="Arial Narrow" panose="020B0606020202030204" pitchFamily="34" charset="0"/>
                          <a:ea typeface="+mn-ea"/>
                          <a:cs typeface="+mn-cs"/>
                        </a:rPr>
                        <a:t>begrepsdanning. Hun</a:t>
                      </a:r>
                      <a:r>
                        <a:rPr lang="nb-NO" sz="1200" kern="1200" baseline="0" dirty="0" smtClean="0">
                          <a:solidFill>
                            <a:schemeClr val="dk1"/>
                          </a:solidFill>
                          <a:effectLst/>
                          <a:latin typeface="Arial Narrow" panose="020B0606020202030204" pitchFamily="34" charset="0"/>
                          <a:ea typeface="+mn-ea"/>
                          <a:cs typeface="+mn-cs"/>
                        </a:rPr>
                        <a:t> </a:t>
                      </a:r>
                      <a:r>
                        <a:rPr lang="nb-NO" sz="1200" kern="1200" dirty="0" smtClean="0">
                          <a:solidFill>
                            <a:schemeClr val="dk1"/>
                          </a:solidFill>
                          <a:effectLst/>
                          <a:latin typeface="Arial Narrow" panose="020B0606020202030204" pitchFamily="34" charset="0"/>
                          <a:ea typeface="+mn-ea"/>
                          <a:cs typeface="+mn-cs"/>
                        </a:rPr>
                        <a:t>har jobbet 6,5 år i bolig for mennesker med psykisk utviklingshemming. Kristiane startet</a:t>
                      </a:r>
                      <a:r>
                        <a:rPr lang="nb-NO" sz="1200" kern="1200" baseline="0" dirty="0" smtClean="0">
                          <a:solidFill>
                            <a:schemeClr val="dk1"/>
                          </a:solidFill>
                          <a:effectLst/>
                          <a:latin typeface="Arial Narrow" panose="020B0606020202030204" pitchFamily="34" charset="0"/>
                          <a:ea typeface="+mn-ea"/>
                          <a:cs typeface="+mn-cs"/>
                        </a:rPr>
                        <a:t> som s</a:t>
                      </a:r>
                      <a:r>
                        <a:rPr lang="nb-NO" sz="1200" kern="1200" dirty="0" smtClean="0">
                          <a:solidFill>
                            <a:schemeClr val="dk1"/>
                          </a:solidFill>
                          <a:effectLst/>
                          <a:latin typeface="Arial Narrow" panose="020B0606020202030204" pitchFamily="34" charset="0"/>
                          <a:ea typeface="+mn-ea"/>
                          <a:cs typeface="+mn-cs"/>
                        </a:rPr>
                        <a:t>pesialpedagog på Ammerud skole</a:t>
                      </a:r>
                      <a:r>
                        <a:rPr lang="nb-NO" sz="1200" kern="1200" baseline="0" dirty="0" smtClean="0">
                          <a:solidFill>
                            <a:schemeClr val="dk1"/>
                          </a:solidFill>
                          <a:effectLst/>
                          <a:latin typeface="Arial Narrow" panose="020B0606020202030204" pitchFamily="34" charset="0"/>
                          <a:ea typeface="+mn-ea"/>
                          <a:cs typeface="+mn-cs"/>
                        </a:rPr>
                        <a:t> </a:t>
                      </a:r>
                      <a:r>
                        <a:rPr lang="nb-NO" sz="1200" kern="1200" dirty="0" smtClean="0">
                          <a:solidFill>
                            <a:schemeClr val="dk1"/>
                          </a:solidFill>
                          <a:effectLst/>
                          <a:latin typeface="Arial Narrow" panose="020B0606020202030204" pitchFamily="34" charset="0"/>
                          <a:ea typeface="+mn-ea"/>
                          <a:cs typeface="+mn-cs"/>
                        </a:rPr>
                        <a:t>august 2018.</a:t>
                      </a:r>
                    </a:p>
                    <a:p>
                      <a:pPr algn="r"/>
                      <a:endParaRPr lang="nb-NO" sz="1200" dirty="0" smtClean="0">
                        <a:latin typeface="Arial Narrow" panose="020B0606020202030204" pitchFamily="34" charset="0"/>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nb-NO" sz="1200" b="1" dirty="0" smtClean="0">
                          <a:latin typeface="Arial Narrow" panose="020B0606020202030204" pitchFamily="34" charset="0"/>
                        </a:rPr>
                        <a:t>Ane</a:t>
                      </a:r>
                      <a:r>
                        <a:rPr lang="nb-NO" sz="1200" b="1" baseline="0" dirty="0" smtClean="0">
                          <a:latin typeface="Arial Narrow" panose="020B0606020202030204" pitchFamily="34" charset="0"/>
                        </a:rPr>
                        <a:t> Rasmussen</a:t>
                      </a:r>
                    </a:p>
                    <a:p>
                      <a:pPr algn="l"/>
                      <a:r>
                        <a:rPr lang="nb-NO" sz="1200" baseline="0" dirty="0" smtClean="0">
                          <a:latin typeface="Arial Narrow" panose="020B0606020202030204" pitchFamily="34" charset="0"/>
                        </a:rPr>
                        <a:t>Spesialpedagog 2. trinn</a:t>
                      </a:r>
                    </a:p>
                    <a:p>
                      <a:pPr algn="l"/>
                      <a:endParaRPr lang="nb-NO" sz="1200" baseline="0" dirty="0" smtClean="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Ane har en bachelorgrad i</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læringspsykologi med vekt på</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atferdsanalyse, og en mastergrad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med læring i komplekse systemer</a:t>
                      </a:r>
                      <a:endParaRPr lang="nb-NO" sz="1200" kern="1200" baseline="0" dirty="0" smtClean="0">
                        <a:solidFill>
                          <a:schemeClr val="dk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dk1"/>
                          </a:solidFill>
                          <a:effectLst/>
                          <a:latin typeface="Arial Narrow" panose="020B0606020202030204" pitchFamily="34" charset="0"/>
                          <a:ea typeface="+mn-ea"/>
                          <a:cs typeface="+mn-cs"/>
                        </a:rPr>
                        <a:t>med f</a:t>
                      </a:r>
                      <a:r>
                        <a:rPr lang="nb-NO" sz="1200" kern="1200" dirty="0" smtClean="0">
                          <a:solidFill>
                            <a:schemeClr val="dk1"/>
                          </a:solidFill>
                          <a:effectLst/>
                          <a:latin typeface="Arial Narrow" panose="020B0606020202030204" pitchFamily="34" charset="0"/>
                          <a:ea typeface="+mn-ea"/>
                          <a:cs typeface="+mn-cs"/>
                        </a:rPr>
                        <a:t>ordypning innenfor</a:t>
                      </a:r>
                      <a:r>
                        <a:rPr lang="nb-NO" sz="1200" kern="1200" baseline="0" dirty="0" smtClean="0">
                          <a:solidFill>
                            <a:schemeClr val="dk1"/>
                          </a:solidFill>
                          <a:effectLst/>
                          <a:latin typeface="Arial Narrow" panose="020B0606020202030204" pitchFamily="34" charset="0"/>
                          <a:ea typeface="+mn-ea"/>
                          <a:cs typeface="+mn-cs"/>
                        </a:rPr>
                        <a:t> atferdsanalyse. Hun har jobbet 2 år på en avlastningsbolig og startet som spesialpedagog på Ammerud skole august 2017. </a:t>
                      </a:r>
                    </a:p>
                    <a:p>
                      <a:pPr algn="l"/>
                      <a:endParaRPr lang="nb-NO" sz="1200" dirty="0" smtClean="0">
                        <a:latin typeface="Arial Narrow" panose="020B0606020202030204" pitchFamily="34" charset="0"/>
                      </a:endParaRPr>
                    </a:p>
                    <a:p>
                      <a:pPr algn="r"/>
                      <a:endParaRPr lang="nb-NO" sz="1200" dirty="0" smtClean="0">
                        <a:latin typeface="Arial Narrow" panose="020B0606020202030204" pitchFamily="34" charset="0"/>
                      </a:endParaRPr>
                    </a:p>
                    <a:p>
                      <a:pPr algn="r"/>
                      <a:endParaRPr lang="nb-NO" sz="1200" dirty="0" smtClean="0">
                        <a:latin typeface="Arial Narrow" panose="020B0606020202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nb-NO" sz="1200" b="1" dirty="0" smtClean="0">
                          <a:latin typeface="Arial Narrow" panose="020B0606020202030204" pitchFamily="34" charset="0"/>
                        </a:rPr>
                        <a:t>Veronica Tønnesen</a:t>
                      </a:r>
                    </a:p>
                    <a:p>
                      <a:pPr algn="l"/>
                      <a:r>
                        <a:rPr lang="nb-NO" sz="1200" dirty="0" smtClean="0">
                          <a:latin typeface="Arial Narrow" panose="020B0606020202030204" pitchFamily="34" charset="0"/>
                        </a:rPr>
                        <a:t>Spesialpedagog 3. trinn</a:t>
                      </a:r>
                    </a:p>
                    <a:p>
                      <a:pPr algn="l"/>
                      <a:endParaRPr lang="nb-NO" sz="1200" kern="1200" dirty="0" smtClean="0">
                        <a:solidFill>
                          <a:schemeClr val="dk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Veronica har en bachelor- og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mastergrad i spesialpedagogikk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med fordypning i spesifikke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lærevansker. Hun har tidligere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jobbet som leksehjelp for barn med lærevansker, og som vitenskapelig assistent på UiO.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Narrow" panose="020B0606020202030204" pitchFamily="34" charset="0"/>
                          <a:cs typeface="Arial" panose="020B0604020202020204" pitchFamily="34" charset="0"/>
                        </a:rPr>
                        <a:t>Veronica hadde et års vikariat som spesialpedagog på Ammerud skole, før hun startet å jobbe fulltid i august 2020.</a:t>
                      </a:r>
                    </a:p>
                    <a:p>
                      <a:pPr algn="l"/>
                      <a:endParaRPr lang="nb-NO" sz="1200" kern="1200" dirty="0" smtClean="0">
                        <a:solidFill>
                          <a:schemeClr val="dk1"/>
                        </a:solidFill>
                        <a:effectLst/>
                        <a:latin typeface="Arial Narrow" panose="020B0606020202030204" pitchFamily="34" charset="0"/>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r>
                        <a:rPr lang="nb-NO" sz="1200" b="1" dirty="0" smtClean="0">
                          <a:latin typeface="Arial Narrow" panose="020B0606020202030204" pitchFamily="34" charset="0"/>
                        </a:rPr>
                        <a:t>Caroline Trondsæther</a:t>
                      </a:r>
                    </a:p>
                    <a:p>
                      <a:pPr algn="l"/>
                      <a:r>
                        <a:rPr lang="nb-NO" sz="1200" dirty="0" smtClean="0">
                          <a:latin typeface="Arial Narrow" panose="020B0606020202030204" pitchFamily="34" charset="0"/>
                        </a:rPr>
                        <a:t>Spesialpedagog 4. trinn</a:t>
                      </a:r>
                    </a:p>
                    <a:p>
                      <a:pPr algn="r"/>
                      <a:endParaRPr lang="nb-NO" sz="1200" dirty="0" smtClean="0">
                        <a:latin typeface="Arial Narrow" panose="020B0606020202030204" pitchFamily="34" charset="0"/>
                      </a:endParaRPr>
                    </a:p>
                    <a:p>
                      <a:r>
                        <a:rPr lang="nb-NO" sz="1200" kern="1200" dirty="0" smtClean="0">
                          <a:solidFill>
                            <a:schemeClr val="dk1"/>
                          </a:solidFill>
                          <a:effectLst/>
                          <a:latin typeface="Arial Narrow" panose="020B0606020202030204" pitchFamily="34" charset="0"/>
                          <a:ea typeface="+mn-ea"/>
                          <a:cs typeface="+mn-cs"/>
                        </a:rPr>
                        <a:t>Caroline</a:t>
                      </a:r>
                      <a:r>
                        <a:rPr lang="nb-NO" sz="1200" kern="1200" baseline="0" dirty="0" smtClean="0">
                          <a:solidFill>
                            <a:schemeClr val="dk1"/>
                          </a:solidFill>
                          <a:effectLst/>
                          <a:latin typeface="Arial Narrow" panose="020B0606020202030204" pitchFamily="34" charset="0"/>
                          <a:ea typeface="+mn-ea"/>
                          <a:cs typeface="+mn-cs"/>
                        </a:rPr>
                        <a:t> har en b</a:t>
                      </a:r>
                      <a:r>
                        <a:rPr lang="nb-NO" sz="1200" kern="1200" dirty="0" smtClean="0">
                          <a:solidFill>
                            <a:schemeClr val="dk1"/>
                          </a:solidFill>
                          <a:effectLst/>
                          <a:latin typeface="Arial Narrow" panose="020B0606020202030204" pitchFamily="34" charset="0"/>
                          <a:ea typeface="+mn-ea"/>
                          <a:cs typeface="+mn-cs"/>
                        </a:rPr>
                        <a:t>achelor- og</a:t>
                      </a:r>
                    </a:p>
                    <a:p>
                      <a:r>
                        <a:rPr lang="nb-NO" sz="1200" kern="1200" dirty="0" smtClean="0">
                          <a:solidFill>
                            <a:schemeClr val="dk1"/>
                          </a:solidFill>
                          <a:effectLst/>
                          <a:latin typeface="Arial Narrow" panose="020B0606020202030204" pitchFamily="34" charset="0"/>
                          <a:ea typeface="+mn-ea"/>
                          <a:cs typeface="+mn-cs"/>
                        </a:rPr>
                        <a:t>mastergrad  i spesialpedagogikk</a:t>
                      </a:r>
                    </a:p>
                    <a:p>
                      <a:r>
                        <a:rPr lang="nb-NO" sz="1200" kern="1200" dirty="0" smtClean="0">
                          <a:solidFill>
                            <a:schemeClr val="dk1"/>
                          </a:solidFill>
                          <a:effectLst/>
                          <a:latin typeface="Arial Narrow" panose="020B0606020202030204" pitchFamily="34" charset="0"/>
                          <a:ea typeface="+mn-ea"/>
                          <a:cs typeface="+mn-cs"/>
                        </a:rPr>
                        <a:t>med</a:t>
                      </a:r>
                      <a:r>
                        <a:rPr lang="nb-NO" sz="1200" kern="1200" baseline="0" dirty="0" smtClean="0">
                          <a:solidFill>
                            <a:schemeClr val="dk1"/>
                          </a:solidFill>
                          <a:effectLst/>
                          <a:latin typeface="Arial Narrow" panose="020B0606020202030204" pitchFamily="34" charset="0"/>
                          <a:ea typeface="+mn-ea"/>
                          <a:cs typeface="+mn-cs"/>
                        </a:rPr>
                        <a:t> fordypning i</a:t>
                      </a:r>
                      <a:r>
                        <a:rPr lang="nb-NO" sz="1200" kern="1200" dirty="0" smtClean="0">
                          <a:solidFill>
                            <a:schemeClr val="dk1"/>
                          </a:solidFill>
                          <a:effectLst/>
                          <a:latin typeface="Arial Narrow" panose="020B0606020202030204" pitchFamily="34" charset="0"/>
                          <a:ea typeface="+mn-ea"/>
                          <a:cs typeface="+mn-cs"/>
                        </a:rPr>
                        <a:t> spesifikke</a:t>
                      </a:r>
                    </a:p>
                    <a:p>
                      <a:r>
                        <a:rPr lang="nb-NO" sz="1200" kern="1200" dirty="0" smtClean="0">
                          <a:solidFill>
                            <a:schemeClr val="dk1"/>
                          </a:solidFill>
                          <a:effectLst/>
                          <a:latin typeface="Arial Narrow" panose="020B0606020202030204" pitchFamily="34" charset="0"/>
                          <a:ea typeface="+mn-ea"/>
                          <a:cs typeface="+mn-cs"/>
                        </a:rPr>
                        <a:t>lærevansker. Hun har tidligere</a:t>
                      </a:r>
                    </a:p>
                    <a:p>
                      <a:r>
                        <a:rPr lang="nb-NO" sz="1200" kern="1200" dirty="0" smtClean="0">
                          <a:solidFill>
                            <a:schemeClr val="dk1"/>
                          </a:solidFill>
                          <a:effectLst/>
                          <a:latin typeface="Arial Narrow" panose="020B0606020202030204" pitchFamily="34" charset="0"/>
                          <a:ea typeface="+mn-ea"/>
                          <a:cs typeface="+mn-cs"/>
                        </a:rPr>
                        <a:t>jobbet som veileder/vitenskapelig assistent på UiO 2015-2016. </a:t>
                      </a:r>
                      <a:r>
                        <a:rPr lang="nb-NO" sz="1200" kern="1200" baseline="0" dirty="0" smtClean="0">
                          <a:solidFill>
                            <a:schemeClr val="dk1"/>
                          </a:solidFill>
                          <a:effectLst/>
                          <a:latin typeface="Arial Narrow" panose="020B0606020202030204" pitchFamily="34" charset="0"/>
                          <a:ea typeface="+mn-ea"/>
                          <a:cs typeface="+mn-cs"/>
                        </a:rPr>
                        <a:t>Caroline har jobbet som s</a:t>
                      </a:r>
                      <a:r>
                        <a:rPr lang="nb-NO" sz="1200" kern="1200" dirty="0" smtClean="0">
                          <a:solidFill>
                            <a:schemeClr val="dk1"/>
                          </a:solidFill>
                          <a:effectLst/>
                          <a:latin typeface="Arial Narrow" panose="020B0606020202030204" pitchFamily="34" charset="0"/>
                          <a:ea typeface="+mn-ea"/>
                          <a:cs typeface="+mn-cs"/>
                        </a:rPr>
                        <a:t>pesialpedagog på Ammerud skole</a:t>
                      </a:r>
                      <a:r>
                        <a:rPr lang="nb-NO" sz="1200" kern="1200" baseline="0" dirty="0" smtClean="0">
                          <a:solidFill>
                            <a:schemeClr val="dk1"/>
                          </a:solidFill>
                          <a:effectLst/>
                          <a:latin typeface="Arial Narrow" panose="020B0606020202030204" pitchFamily="34" charset="0"/>
                          <a:ea typeface="+mn-ea"/>
                          <a:cs typeface="+mn-cs"/>
                        </a:rPr>
                        <a:t> siden </a:t>
                      </a:r>
                      <a:r>
                        <a:rPr lang="nb-NO" sz="1200" kern="1200" dirty="0" smtClean="0">
                          <a:solidFill>
                            <a:schemeClr val="dk1"/>
                          </a:solidFill>
                          <a:effectLst/>
                          <a:latin typeface="Arial Narrow" panose="020B0606020202030204" pitchFamily="34" charset="0"/>
                          <a:ea typeface="+mn-ea"/>
                          <a:cs typeface="+mn-cs"/>
                        </a:rPr>
                        <a:t>august 2017.</a:t>
                      </a:r>
                    </a:p>
                    <a:p>
                      <a:pPr algn="l"/>
                      <a:endParaRPr lang="nb-NO" sz="1200" baseline="0" dirty="0" smtClean="0">
                        <a:latin typeface="Arial Narrow" panose="020B0606020202030204" pitchFamily="34" charset="0"/>
                      </a:endParaRP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0965800"/>
                  </a:ext>
                </a:extLst>
              </a:tr>
              <a:tr h="3034715">
                <a:tc>
                  <a:txBody>
                    <a:bodyPr/>
                    <a:lstStyle/>
                    <a:p>
                      <a:pPr algn="l"/>
                      <a:r>
                        <a:rPr lang="nb-NO" sz="1200" b="1" dirty="0" smtClean="0">
                          <a:latin typeface="Arial Narrow" panose="020B0606020202030204" pitchFamily="34" charset="0"/>
                        </a:rPr>
                        <a:t>Tori</a:t>
                      </a:r>
                      <a:r>
                        <a:rPr lang="nb-NO" sz="1200" b="1" baseline="0" dirty="0" smtClean="0">
                          <a:latin typeface="Arial Narrow" panose="020B0606020202030204" pitchFamily="34" charset="0"/>
                        </a:rPr>
                        <a:t>l Lia</a:t>
                      </a:r>
                      <a:endParaRPr lang="nb-NO" sz="1200" b="1" dirty="0" smtClean="0">
                        <a:latin typeface="Arial Narrow" panose="020B0606020202030204" pitchFamily="34" charset="0"/>
                      </a:endParaRPr>
                    </a:p>
                    <a:p>
                      <a:pPr algn="l"/>
                      <a:r>
                        <a:rPr lang="nb-NO" sz="1200" dirty="0" smtClean="0">
                          <a:latin typeface="Arial Narrow" panose="020B0606020202030204" pitchFamily="34" charset="0"/>
                        </a:rPr>
                        <a:t>Spesialpedagog 5. trinn</a:t>
                      </a:r>
                    </a:p>
                    <a:p>
                      <a:pPr algn="l"/>
                      <a:endParaRPr lang="nb-NO" sz="1200" dirty="0" smtClean="0">
                        <a:latin typeface="Arial Narrow" panose="020B0606020202030204" pitchFamily="34" charset="0"/>
                      </a:endParaRPr>
                    </a:p>
                    <a:p>
                      <a:pPr algn="l"/>
                      <a:r>
                        <a:rPr lang="nb-NO" sz="1200" dirty="0" smtClean="0">
                          <a:latin typeface="Arial Narrow" panose="020B0606020202030204" pitchFamily="34" charset="0"/>
                        </a:rPr>
                        <a:t>Toril har </a:t>
                      </a:r>
                      <a:r>
                        <a:rPr lang="nb-NO" sz="1200" baseline="0" dirty="0" smtClean="0">
                          <a:latin typeface="Arial Narrow" panose="020B0606020202030204" pitchFamily="34" charset="0"/>
                        </a:rPr>
                        <a:t>en bachelor- og en </a:t>
                      </a:r>
                    </a:p>
                    <a:p>
                      <a:pPr algn="l"/>
                      <a:r>
                        <a:rPr lang="nb-NO" sz="1200" baseline="0" dirty="0" smtClean="0">
                          <a:latin typeface="Arial Narrow" panose="020B0606020202030204" pitchFamily="34" charset="0"/>
                        </a:rPr>
                        <a:t>mastergrad i spesialpedagogikk</a:t>
                      </a:r>
                    </a:p>
                    <a:p>
                      <a:pPr algn="l"/>
                      <a:r>
                        <a:rPr lang="nb-NO" sz="1200" baseline="0" dirty="0" smtClean="0">
                          <a:latin typeface="Arial Narrow" panose="020B0606020202030204" pitchFamily="34" charset="0"/>
                        </a:rPr>
                        <a:t>Med fordypning i psykososiale </a:t>
                      </a:r>
                    </a:p>
                    <a:p>
                      <a:pPr algn="l"/>
                      <a:r>
                        <a:rPr lang="nb-NO" sz="1200" baseline="0" dirty="0" smtClean="0">
                          <a:latin typeface="Arial Narrow" panose="020B0606020202030204" pitchFamily="34" charset="0"/>
                        </a:rPr>
                        <a:t>vansker. Hun er nyutdannet </a:t>
                      </a:r>
                    </a:p>
                    <a:p>
                      <a:pPr algn="l"/>
                      <a:r>
                        <a:rPr lang="nb-NO" sz="1200" baseline="0" dirty="0" smtClean="0">
                          <a:latin typeface="Arial Narrow" panose="020B0606020202030204" pitchFamily="34" charset="0"/>
                        </a:rPr>
                        <a:t>fra Universitetet i Oslo og startet som spesialpedagog på Ammerud</a:t>
                      </a:r>
                    </a:p>
                    <a:p>
                      <a:pPr algn="l"/>
                      <a:r>
                        <a:rPr lang="nb-NO" sz="1200" baseline="0" dirty="0" smtClean="0">
                          <a:latin typeface="Arial Narrow" panose="020B0606020202030204" pitchFamily="34" charset="0"/>
                        </a:rPr>
                        <a:t>skole august 2019.</a:t>
                      </a:r>
                    </a:p>
                    <a:p>
                      <a:pPr algn="l"/>
                      <a:endParaRPr lang="nb-NO" sz="1200" kern="1200" dirty="0" smtClean="0">
                        <a:solidFill>
                          <a:schemeClr val="dk1"/>
                        </a:solidFill>
                        <a:effectLst/>
                        <a:latin typeface="Arial Narrow" panose="020B0606020202030204" pitchFamily="34" charset="0"/>
                        <a:ea typeface="+mn-ea"/>
                        <a:cs typeface="+mn-cs"/>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lang="nb-NO" sz="1200" b="1" dirty="0" smtClean="0">
                          <a:latin typeface="Arial Narrow" panose="020B0606020202030204" pitchFamily="34" charset="0"/>
                        </a:rPr>
                        <a:t>Maren Hollakleiv </a:t>
                      </a:r>
                      <a:r>
                        <a:rPr lang="nb-NO" sz="1200" b="1" dirty="0" err="1" smtClean="0">
                          <a:latin typeface="Arial Narrow" panose="020B0606020202030204" pitchFamily="34" charset="0"/>
                        </a:rPr>
                        <a:t>Samstad</a:t>
                      </a:r>
                      <a:endParaRPr lang="nb-NO" sz="1200" b="1" dirty="0" smtClean="0">
                        <a:latin typeface="Arial Narrow" panose="020B0606020202030204" pitchFamily="34" charset="0"/>
                      </a:endParaRPr>
                    </a:p>
                    <a:p>
                      <a:pPr algn="l"/>
                      <a:r>
                        <a:rPr lang="nb-NO" sz="1200" dirty="0" smtClean="0">
                          <a:latin typeface="Arial Narrow" panose="020B0606020202030204" pitchFamily="34" charset="0"/>
                        </a:rPr>
                        <a:t>Spesialpedagog 6. trinn</a:t>
                      </a:r>
                    </a:p>
                    <a:p>
                      <a:pPr algn="l"/>
                      <a:endParaRPr lang="nb-NO" sz="1200" kern="1200" dirty="0" smtClean="0">
                        <a:solidFill>
                          <a:schemeClr val="dk1"/>
                        </a:solidFill>
                        <a:effectLst/>
                        <a:latin typeface="Arial Narrow" panose="020B0606020202030204" pitchFamily="34" charset="0"/>
                        <a:ea typeface="+mn-ea"/>
                        <a:cs typeface="+mn-cs"/>
                      </a:endParaRPr>
                    </a:p>
                    <a:p>
                      <a:pPr algn="l"/>
                      <a:r>
                        <a:rPr lang="nb-NO" sz="1200" kern="1200" dirty="0" smtClean="0">
                          <a:solidFill>
                            <a:schemeClr val="dk1"/>
                          </a:solidFill>
                          <a:effectLst/>
                          <a:latin typeface="Arial Narrow" panose="020B0606020202030204" pitchFamily="34" charset="0"/>
                          <a:ea typeface="+mn-ea"/>
                          <a:cs typeface="+mn-cs"/>
                        </a:rPr>
                        <a:t>Maren har en bachelor</a:t>
                      </a:r>
                      <a:r>
                        <a:rPr lang="nb-NO" sz="1200" kern="1200" baseline="0" dirty="0" smtClean="0">
                          <a:solidFill>
                            <a:schemeClr val="dk1"/>
                          </a:solidFill>
                          <a:effectLst/>
                          <a:latin typeface="Arial Narrow" panose="020B0606020202030204" pitchFamily="34" charset="0"/>
                          <a:ea typeface="+mn-ea"/>
                          <a:cs typeface="+mn-cs"/>
                        </a:rPr>
                        <a:t> </a:t>
                      </a:r>
                      <a:r>
                        <a:rPr lang="nb-NO" sz="1200" kern="1200" dirty="0" smtClean="0">
                          <a:solidFill>
                            <a:schemeClr val="dk1"/>
                          </a:solidFill>
                          <a:effectLst/>
                          <a:latin typeface="Arial Narrow" panose="020B0606020202030204" pitchFamily="34" charset="0"/>
                          <a:ea typeface="+mn-ea"/>
                          <a:cs typeface="+mn-cs"/>
                        </a:rPr>
                        <a:t>i</a:t>
                      </a:r>
                    </a:p>
                    <a:p>
                      <a:pPr algn="l"/>
                      <a:r>
                        <a:rPr lang="nb-NO" sz="1200" kern="1200" dirty="0" smtClean="0">
                          <a:solidFill>
                            <a:schemeClr val="dk1"/>
                          </a:solidFill>
                          <a:effectLst/>
                          <a:latin typeface="Arial Narrow" panose="020B0606020202030204" pitchFamily="34" charset="0"/>
                          <a:ea typeface="+mn-ea"/>
                          <a:cs typeface="+mn-cs"/>
                        </a:rPr>
                        <a:t>pedagogikk,</a:t>
                      </a:r>
                      <a:r>
                        <a:rPr lang="nb-NO" sz="1200" kern="1200" baseline="0" dirty="0" smtClean="0">
                          <a:solidFill>
                            <a:schemeClr val="dk1"/>
                          </a:solidFill>
                          <a:effectLst/>
                          <a:latin typeface="Arial Narrow" panose="020B0606020202030204" pitchFamily="34" charset="0"/>
                          <a:ea typeface="+mn-ea"/>
                          <a:cs typeface="+mn-cs"/>
                        </a:rPr>
                        <a:t> ett årstudium i</a:t>
                      </a:r>
                    </a:p>
                    <a:p>
                      <a:pPr algn="l"/>
                      <a:r>
                        <a:rPr lang="nb-NO" sz="1200" kern="1200" baseline="0" dirty="0" smtClean="0">
                          <a:solidFill>
                            <a:schemeClr val="dk1"/>
                          </a:solidFill>
                          <a:effectLst/>
                          <a:latin typeface="Arial Narrow" panose="020B0606020202030204" pitchFamily="34" charset="0"/>
                          <a:ea typeface="+mn-ea"/>
                          <a:cs typeface="+mn-cs"/>
                        </a:rPr>
                        <a:t>spesialpedagogikk og master i</a:t>
                      </a:r>
                    </a:p>
                    <a:p>
                      <a:pPr algn="l"/>
                      <a:r>
                        <a:rPr lang="nb-NO" sz="1200" kern="1200" baseline="0" dirty="0" smtClean="0">
                          <a:solidFill>
                            <a:schemeClr val="dk1"/>
                          </a:solidFill>
                          <a:effectLst/>
                          <a:latin typeface="Arial Narrow" panose="020B0606020202030204" pitchFamily="34" charset="0"/>
                          <a:ea typeface="+mn-ea"/>
                          <a:cs typeface="+mn-cs"/>
                        </a:rPr>
                        <a:t>spesialpedagogikk med fordypning</a:t>
                      </a:r>
                    </a:p>
                    <a:p>
                      <a:pPr algn="l"/>
                      <a:r>
                        <a:rPr lang="nb-NO" sz="1200" kern="1200" baseline="0" dirty="0" smtClean="0">
                          <a:solidFill>
                            <a:schemeClr val="dk1"/>
                          </a:solidFill>
                          <a:effectLst/>
                          <a:latin typeface="Arial Narrow" panose="020B0606020202030204" pitchFamily="34" charset="0"/>
                          <a:ea typeface="+mn-ea"/>
                          <a:cs typeface="+mn-cs"/>
                        </a:rPr>
                        <a:t>i psykososiale lærevansker. </a:t>
                      </a:r>
                      <a:r>
                        <a:rPr lang="nb-NO" sz="1200" kern="1200" dirty="0" smtClean="0">
                          <a:solidFill>
                            <a:schemeClr val="dk1"/>
                          </a:solidFill>
                          <a:effectLst/>
                          <a:latin typeface="Arial Narrow" panose="020B0606020202030204" pitchFamily="34" charset="0"/>
                          <a:ea typeface="+mn-ea"/>
                          <a:cs typeface="+mn-cs"/>
                        </a:rPr>
                        <a:t>Hun har jobbet 3 år i bolig for</a:t>
                      </a:r>
                      <a:r>
                        <a:rPr lang="nb-NO" sz="1200" kern="1200" baseline="0" dirty="0" smtClean="0">
                          <a:solidFill>
                            <a:schemeClr val="dk1"/>
                          </a:solidFill>
                          <a:effectLst/>
                          <a:latin typeface="Arial Narrow" panose="020B0606020202030204" pitchFamily="34" charset="0"/>
                          <a:ea typeface="+mn-ea"/>
                          <a:cs typeface="+mn-cs"/>
                        </a:rPr>
                        <a:t> barn med autisme og 2 år som spesialpedagog på Haugen skole. Maren startet som spesialpedagog på Ammerud skole august 2016.</a:t>
                      </a:r>
                      <a:endParaRPr lang="nb-NO" sz="1200" dirty="0" smtClean="0">
                        <a:latin typeface="Arial Narrow" panose="020B0606020202030204" pitchFamily="34" charset="0"/>
                      </a:endParaRPr>
                    </a:p>
                    <a:p>
                      <a:pPr algn="l"/>
                      <a:endParaRPr lang="nb-NO" sz="1200" dirty="0">
                        <a:latin typeface="Arial Narrow" panose="020B0606020202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lang="nb-NO" sz="1200" b="1" dirty="0" smtClean="0">
                          <a:latin typeface="Arial Narrow" panose="020B0606020202030204" pitchFamily="34" charset="0"/>
                        </a:rPr>
                        <a:t>Maria Valseth</a:t>
                      </a:r>
                    </a:p>
                    <a:p>
                      <a:pPr algn="l"/>
                      <a:r>
                        <a:rPr lang="nb-NO" sz="1200" dirty="0" smtClean="0">
                          <a:latin typeface="Arial Narrow" panose="020B0606020202030204" pitchFamily="34" charset="0"/>
                        </a:rPr>
                        <a:t>Spesialpedagog 7. trinn</a:t>
                      </a:r>
                    </a:p>
                    <a:p>
                      <a:pPr algn="l"/>
                      <a:endParaRPr lang="nb-NO" sz="1200" dirty="0" smtClean="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Maria</a:t>
                      </a:r>
                      <a:r>
                        <a:rPr lang="nb-NO" sz="1200" kern="1200" baseline="0" dirty="0" smtClean="0">
                          <a:solidFill>
                            <a:schemeClr val="dk1"/>
                          </a:solidFill>
                          <a:effectLst/>
                          <a:latin typeface="Arial Narrow" panose="020B0606020202030204" pitchFamily="34" charset="0"/>
                          <a:ea typeface="+mn-ea"/>
                          <a:cs typeface="+mn-cs"/>
                        </a:rPr>
                        <a:t> har et årstudium i pedagogikk,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dk1"/>
                          </a:solidFill>
                          <a:effectLst/>
                          <a:latin typeface="Arial Narrow" panose="020B0606020202030204" pitchFamily="34" charset="0"/>
                          <a:ea typeface="+mn-ea"/>
                          <a:cs typeface="+mn-cs"/>
                        </a:rPr>
                        <a:t>allmennlærerutdanning med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dk1"/>
                          </a:solidFill>
                          <a:effectLst/>
                          <a:latin typeface="Arial Narrow" panose="020B0606020202030204" pitchFamily="34" charset="0"/>
                          <a:ea typeface="+mn-ea"/>
                          <a:cs typeface="+mn-cs"/>
                        </a:rPr>
                        <a:t>fordypning i KRLE, samfunnsfag og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smtClean="0">
                          <a:solidFill>
                            <a:schemeClr val="dk1"/>
                          </a:solidFill>
                          <a:effectLst/>
                          <a:latin typeface="Arial Narrow" panose="020B0606020202030204" pitchFamily="34" charset="0"/>
                          <a:ea typeface="+mn-ea"/>
                          <a:cs typeface="+mn-cs"/>
                        </a:rPr>
                        <a:t>spesialpedagogikk.</a:t>
                      </a:r>
                      <a:r>
                        <a:rPr lang="nb-NO" sz="1200" kern="1200" dirty="0" smtClean="0">
                          <a:solidFill>
                            <a:schemeClr val="dk1"/>
                          </a:solidFill>
                          <a:effectLst/>
                          <a:latin typeface="Arial Narrow" panose="020B0606020202030204" pitchFamily="34" charset="0"/>
                          <a:ea typeface="+mn-ea"/>
                          <a:cs typeface="+mn-cs"/>
                        </a:rPr>
                        <a:t> I tillegg har hun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dk1"/>
                          </a:solidFill>
                          <a:effectLst/>
                          <a:latin typeface="Arial Narrow" panose="020B0606020202030204" pitchFamily="34" charset="0"/>
                          <a:ea typeface="+mn-ea"/>
                          <a:cs typeface="+mn-cs"/>
                        </a:rPr>
                        <a:t>tatt</a:t>
                      </a:r>
                      <a:r>
                        <a:rPr lang="nb-NO" sz="1200" kern="1200" baseline="0" dirty="0" smtClean="0">
                          <a:solidFill>
                            <a:schemeClr val="dk1"/>
                          </a:solidFill>
                          <a:effectLst/>
                          <a:latin typeface="Arial Narrow" panose="020B0606020202030204" pitchFamily="34" charset="0"/>
                          <a:ea typeface="+mn-ea"/>
                          <a:cs typeface="+mn-cs"/>
                        </a:rPr>
                        <a:t> en m</a:t>
                      </a:r>
                      <a:r>
                        <a:rPr lang="nb-NO" sz="1200" kern="1200" dirty="0" smtClean="0">
                          <a:solidFill>
                            <a:schemeClr val="dk1"/>
                          </a:solidFill>
                          <a:effectLst/>
                          <a:latin typeface="Arial Narrow" panose="020B0606020202030204" pitchFamily="34" charset="0"/>
                          <a:ea typeface="+mn-ea"/>
                          <a:cs typeface="+mn-cs"/>
                        </a:rPr>
                        <a:t>astergrad  i spesialpedagogikk med</a:t>
                      </a:r>
                      <a:r>
                        <a:rPr lang="nb-NO" sz="1200" kern="1200" baseline="0" dirty="0" smtClean="0">
                          <a:solidFill>
                            <a:schemeClr val="dk1"/>
                          </a:solidFill>
                          <a:effectLst/>
                          <a:latin typeface="Arial Narrow" panose="020B0606020202030204" pitchFamily="34" charset="0"/>
                          <a:ea typeface="+mn-ea"/>
                          <a:cs typeface="+mn-cs"/>
                        </a:rPr>
                        <a:t> fordypning </a:t>
                      </a:r>
                      <a:r>
                        <a:rPr lang="nb-NO" sz="1200" kern="1200" dirty="0" smtClean="0">
                          <a:solidFill>
                            <a:schemeClr val="dk1"/>
                          </a:solidFill>
                          <a:effectLst/>
                          <a:latin typeface="Arial Narrow" panose="020B0606020202030204" pitchFamily="34" charset="0"/>
                          <a:ea typeface="+mn-ea"/>
                          <a:cs typeface="+mn-cs"/>
                        </a:rPr>
                        <a:t>i</a:t>
                      </a:r>
                      <a:r>
                        <a:rPr lang="nb-NO" sz="1200" kern="1200" baseline="0" dirty="0" smtClean="0">
                          <a:solidFill>
                            <a:schemeClr val="dk1"/>
                          </a:solidFill>
                          <a:effectLst/>
                          <a:latin typeface="Arial Narrow" panose="020B0606020202030204" pitchFamily="34" charset="0"/>
                          <a:ea typeface="+mn-ea"/>
                          <a:cs typeface="+mn-cs"/>
                        </a:rPr>
                        <a:t> psykososiale lærevansker. Hun har jobbet 2 år på </a:t>
                      </a:r>
                      <a:r>
                        <a:rPr lang="nb-NO" sz="1200" kern="1200" baseline="0" dirty="0" err="1" smtClean="0">
                          <a:solidFill>
                            <a:schemeClr val="dk1"/>
                          </a:solidFill>
                          <a:effectLst/>
                          <a:latin typeface="Arial Narrow" panose="020B0606020202030204" pitchFamily="34" charset="0"/>
                          <a:ea typeface="+mn-ea"/>
                          <a:cs typeface="+mn-cs"/>
                        </a:rPr>
                        <a:t>Nordvoll</a:t>
                      </a:r>
                      <a:r>
                        <a:rPr lang="nb-NO" sz="1200" kern="1200" baseline="0" dirty="0" smtClean="0">
                          <a:solidFill>
                            <a:schemeClr val="dk1"/>
                          </a:solidFill>
                          <a:effectLst/>
                          <a:latin typeface="Arial Narrow" panose="020B0606020202030204" pitchFamily="34" charset="0"/>
                          <a:ea typeface="+mn-ea"/>
                          <a:cs typeface="+mn-cs"/>
                        </a:rPr>
                        <a:t> skole, 1 år som lektor på master i </a:t>
                      </a:r>
                      <a:r>
                        <a:rPr lang="nb-NO" sz="1200" kern="1200" baseline="0" dirty="0" err="1" smtClean="0">
                          <a:solidFill>
                            <a:schemeClr val="dk1"/>
                          </a:solidFill>
                          <a:effectLst/>
                          <a:latin typeface="Arial Narrow" panose="020B0606020202030204" pitchFamily="34" charset="0"/>
                          <a:ea typeface="+mn-ea"/>
                          <a:cs typeface="+mn-cs"/>
                        </a:rPr>
                        <a:t>spes.ped</a:t>
                      </a:r>
                      <a:r>
                        <a:rPr lang="nb-NO" sz="1200" kern="1200" baseline="0" dirty="0" smtClean="0">
                          <a:solidFill>
                            <a:schemeClr val="dk1"/>
                          </a:solidFill>
                          <a:effectLst/>
                          <a:latin typeface="Arial Narrow" panose="020B0606020202030204" pitchFamily="34" charset="0"/>
                          <a:ea typeface="+mn-ea"/>
                          <a:cs typeface="+mn-cs"/>
                        </a:rPr>
                        <a:t> ved UIO. Maria startet som spesialpedagog på Ammerud skole oktober 2018.</a:t>
                      </a:r>
                      <a:endParaRPr lang="nb-NO" sz="1200" kern="1200" dirty="0" smtClean="0">
                        <a:solidFill>
                          <a:schemeClr val="dk1"/>
                        </a:solidFill>
                        <a:effectLst/>
                        <a:latin typeface="Arial Narrow" panose="020B0606020202030204" pitchFamily="34" charset="0"/>
                        <a:ea typeface="+mn-ea"/>
                        <a:cs typeface="+mn-cs"/>
                      </a:endParaRPr>
                    </a:p>
                    <a:p>
                      <a:pPr algn="l"/>
                      <a:endParaRPr lang="nb-NO" sz="1200" dirty="0" smtClean="0">
                        <a:latin typeface="Arial Narrow" panose="020B0606020202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lang="nb-NO" sz="1200" b="1" dirty="0" smtClean="0">
                          <a:latin typeface="Arial Narrow" panose="020B0606020202030204" pitchFamily="34" charset="0"/>
                        </a:rPr>
                        <a:t>Nathalie Desmot</a:t>
                      </a:r>
                    </a:p>
                    <a:p>
                      <a:pPr algn="l"/>
                      <a:r>
                        <a:rPr lang="nb-NO" sz="1200" dirty="0" smtClean="0">
                          <a:latin typeface="Arial Narrow" panose="020B0606020202030204" pitchFamily="34" charset="0"/>
                        </a:rPr>
                        <a:t>Leder for spesialpedagogisk</a:t>
                      </a:r>
                      <a:r>
                        <a:rPr lang="nb-NO" sz="1200" baseline="0" dirty="0" smtClean="0">
                          <a:latin typeface="Arial Narrow" panose="020B0606020202030204" pitchFamily="34" charset="0"/>
                        </a:rPr>
                        <a:t> team</a:t>
                      </a:r>
                      <a:endParaRPr lang="nb-NO" sz="1200" dirty="0" smtClean="0">
                        <a:latin typeface="Arial Narrow" panose="020B0606020202030204" pitchFamily="34" charset="0"/>
                      </a:endParaRPr>
                    </a:p>
                    <a:p>
                      <a:pPr algn="l"/>
                      <a:endParaRPr lang="nb-NO" sz="1200" dirty="0" smtClean="0">
                        <a:latin typeface="Arial Narrow" panose="020B0606020202030204" pitchFamily="34" charset="0"/>
                      </a:endParaRPr>
                    </a:p>
                    <a:p>
                      <a:pPr algn="l"/>
                      <a:r>
                        <a:rPr lang="nb-NO" sz="1200" dirty="0" smtClean="0">
                          <a:latin typeface="Arial Narrow" panose="020B0606020202030204" pitchFamily="34" charset="0"/>
                        </a:rPr>
                        <a:t>Nathalie</a:t>
                      </a:r>
                      <a:r>
                        <a:rPr lang="nb-NO" sz="1200" baseline="0" dirty="0" smtClean="0">
                          <a:latin typeface="Arial Narrow" panose="020B0606020202030204" pitchFamily="34" charset="0"/>
                        </a:rPr>
                        <a:t> er sosiallærer med ansvar</a:t>
                      </a:r>
                    </a:p>
                    <a:p>
                      <a:pPr algn="l"/>
                      <a:r>
                        <a:rPr lang="nb-NO" sz="1200" baseline="0" dirty="0" smtClean="0">
                          <a:latin typeface="Arial Narrow" panose="020B0606020202030204" pitchFamily="34" charset="0"/>
                        </a:rPr>
                        <a:t>for spesialpedagogisk undervisning,</a:t>
                      </a:r>
                    </a:p>
                    <a:p>
                      <a:pPr algn="l"/>
                      <a:r>
                        <a:rPr lang="nb-NO" sz="1200" baseline="0" dirty="0" smtClean="0">
                          <a:latin typeface="Arial Narrow" panose="020B0606020202030204" pitchFamily="34" charset="0"/>
                        </a:rPr>
                        <a:t>Tilpasset opplæring og særskilt</a:t>
                      </a:r>
                    </a:p>
                    <a:p>
                      <a:pPr algn="l"/>
                      <a:r>
                        <a:rPr lang="nb-NO" sz="1200" baseline="0" dirty="0" smtClean="0">
                          <a:latin typeface="Arial Narrow" panose="020B0606020202030204" pitchFamily="34" charset="0"/>
                        </a:rPr>
                        <a:t>Norskopplæring som sitt ansvars-</a:t>
                      </a:r>
                    </a:p>
                    <a:p>
                      <a:pPr algn="l"/>
                      <a:r>
                        <a:rPr lang="nb-NO" sz="1200" baseline="0" dirty="0" smtClean="0">
                          <a:latin typeface="Arial Narrow" panose="020B0606020202030204" pitchFamily="34" charset="0"/>
                        </a:rPr>
                        <a:t>område. Hun har en bachelor- og mastergrad i spesialpedagogikk med fordypning i utviklingshemming. I tillegg har hun en videreutdanning i flerkulturell pedagogikk. Hun startet som sosiallærer på Ammerud skole mai 2016.</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187616620"/>
                  </a:ext>
                </a:extLst>
              </a:tr>
            </a:tbl>
          </a:graphicData>
        </a:graphic>
      </p:graphicFrame>
      <p:pic>
        <p:nvPicPr>
          <p:cNvPr id="17" name="Bilde 16"/>
          <p:cNvPicPr>
            <a:picLocks noChangeAspect="1"/>
          </p:cNvPicPr>
          <p:nvPr/>
        </p:nvPicPr>
        <p:blipFill>
          <a:blip r:embed="rId2"/>
          <a:stretch>
            <a:fillRect/>
          </a:stretch>
        </p:blipFill>
        <p:spPr>
          <a:xfrm>
            <a:off x="11283155" y="3861075"/>
            <a:ext cx="872591" cy="1285875"/>
          </a:xfrm>
          <a:prstGeom prst="rect">
            <a:avLst/>
          </a:prstGeom>
        </p:spPr>
      </p:pic>
      <p:pic>
        <p:nvPicPr>
          <p:cNvPr id="3" name="Bilde 2"/>
          <p:cNvPicPr>
            <a:picLocks noChangeAspect="1"/>
          </p:cNvPicPr>
          <p:nvPr/>
        </p:nvPicPr>
        <p:blipFill>
          <a:blip r:embed="rId3"/>
          <a:stretch>
            <a:fillRect/>
          </a:stretch>
        </p:blipFill>
        <p:spPr>
          <a:xfrm>
            <a:off x="5141623" y="871271"/>
            <a:ext cx="853514" cy="1286367"/>
          </a:xfrm>
          <a:prstGeom prst="rect">
            <a:avLst/>
          </a:prstGeom>
        </p:spPr>
      </p:pic>
      <p:pic>
        <p:nvPicPr>
          <p:cNvPr id="4" name="Bilde 3"/>
          <p:cNvPicPr>
            <a:picLocks noChangeAspect="1"/>
          </p:cNvPicPr>
          <p:nvPr/>
        </p:nvPicPr>
        <p:blipFill>
          <a:blip r:embed="rId4"/>
          <a:stretch>
            <a:fillRect/>
          </a:stretch>
        </p:blipFill>
        <p:spPr>
          <a:xfrm>
            <a:off x="2129913" y="871271"/>
            <a:ext cx="859611" cy="1286367"/>
          </a:xfrm>
          <a:prstGeom prst="rect">
            <a:avLst/>
          </a:prstGeom>
        </p:spPr>
      </p:pic>
      <p:pic>
        <p:nvPicPr>
          <p:cNvPr id="6" name="Bilde 5"/>
          <p:cNvPicPr>
            <a:picLocks noChangeAspect="1"/>
          </p:cNvPicPr>
          <p:nvPr/>
        </p:nvPicPr>
        <p:blipFill>
          <a:blip r:embed="rId5"/>
          <a:stretch>
            <a:fillRect/>
          </a:stretch>
        </p:blipFill>
        <p:spPr>
          <a:xfrm>
            <a:off x="5135526" y="3855675"/>
            <a:ext cx="859611" cy="1286367"/>
          </a:xfrm>
          <a:prstGeom prst="rect">
            <a:avLst/>
          </a:prstGeom>
        </p:spPr>
      </p:pic>
      <p:pic>
        <p:nvPicPr>
          <p:cNvPr id="7" name="Bilde 6"/>
          <p:cNvPicPr>
            <a:picLocks noChangeAspect="1"/>
          </p:cNvPicPr>
          <p:nvPr/>
        </p:nvPicPr>
        <p:blipFill>
          <a:blip r:embed="rId6"/>
          <a:stretch>
            <a:fillRect/>
          </a:stretch>
        </p:blipFill>
        <p:spPr>
          <a:xfrm>
            <a:off x="8192554" y="3855674"/>
            <a:ext cx="853514" cy="1286367"/>
          </a:xfrm>
          <a:prstGeom prst="rect">
            <a:avLst/>
          </a:prstGeom>
        </p:spPr>
      </p:pic>
      <p:pic>
        <p:nvPicPr>
          <p:cNvPr id="8" name="Bilde 7"/>
          <p:cNvPicPr>
            <a:picLocks noChangeAspect="1"/>
          </p:cNvPicPr>
          <p:nvPr/>
        </p:nvPicPr>
        <p:blipFill>
          <a:blip r:embed="rId7"/>
          <a:stretch>
            <a:fillRect/>
          </a:stretch>
        </p:blipFill>
        <p:spPr>
          <a:xfrm>
            <a:off x="2129912" y="3855673"/>
            <a:ext cx="859611" cy="1286367"/>
          </a:xfrm>
          <a:prstGeom prst="rect">
            <a:avLst/>
          </a:prstGeom>
        </p:spPr>
      </p:pic>
      <p:pic>
        <p:nvPicPr>
          <p:cNvPr id="9" name="Bilde 8"/>
          <p:cNvPicPr>
            <a:picLocks noChangeAspect="1"/>
          </p:cNvPicPr>
          <p:nvPr/>
        </p:nvPicPr>
        <p:blipFill>
          <a:blip r:embed="rId8"/>
          <a:stretch>
            <a:fillRect/>
          </a:stretch>
        </p:blipFill>
        <p:spPr>
          <a:xfrm>
            <a:off x="11284260" y="871270"/>
            <a:ext cx="859611" cy="1286367"/>
          </a:xfrm>
          <a:prstGeom prst="rect">
            <a:avLst/>
          </a:prstGeom>
        </p:spPr>
      </p:pic>
      <p:pic>
        <p:nvPicPr>
          <p:cNvPr id="2" name="Bilde 1"/>
          <p:cNvPicPr>
            <a:picLocks noChangeAspect="1"/>
          </p:cNvPicPr>
          <p:nvPr/>
        </p:nvPicPr>
        <p:blipFill>
          <a:blip r:embed="rId9"/>
          <a:stretch>
            <a:fillRect/>
          </a:stretch>
        </p:blipFill>
        <p:spPr>
          <a:xfrm>
            <a:off x="8194736" y="861932"/>
            <a:ext cx="857250" cy="1285875"/>
          </a:xfrm>
          <a:prstGeom prst="rect">
            <a:avLst/>
          </a:prstGeom>
        </p:spPr>
      </p:pic>
    </p:spTree>
    <p:extLst>
      <p:ext uri="{BB962C8B-B14F-4D97-AF65-F5344CB8AC3E}">
        <p14:creationId xmlns:p14="http://schemas.microsoft.com/office/powerpoint/2010/main" val="135510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latin typeface="Arial Narrow" panose="020B0606020202030204" pitchFamily="34" charset="0"/>
              </a:rPr>
              <a:t>VIL DU VITE MER?</a:t>
            </a:r>
            <a:endParaRPr lang="nb-NO" b="1" dirty="0">
              <a:latin typeface="Arial Narrow" panose="020B0606020202030204" pitchFamily="34" charset="0"/>
            </a:endParaRPr>
          </a:p>
        </p:txBody>
      </p:sp>
      <p:sp>
        <p:nvSpPr>
          <p:cNvPr id="3" name="Plassholder for innhold 2"/>
          <p:cNvSpPr>
            <a:spLocks noGrp="1"/>
          </p:cNvSpPr>
          <p:nvPr>
            <p:ph idx="1"/>
          </p:nvPr>
        </p:nvSpPr>
        <p:spPr>
          <a:xfrm>
            <a:off x="677334" y="1819767"/>
            <a:ext cx="8596668" cy="3880773"/>
          </a:xfrm>
        </p:spPr>
        <p:txBody>
          <a:bodyPr>
            <a:normAutofit fontScale="92500" lnSpcReduction="20000"/>
          </a:bodyPr>
          <a:lstStyle/>
          <a:p>
            <a:pPr marL="0" indent="0">
              <a:buNone/>
            </a:pPr>
            <a:r>
              <a:rPr lang="nb-NO" dirty="0" smtClean="0">
                <a:latin typeface="Arial Narrow" panose="020B0606020202030204" pitchFamily="34" charset="0"/>
              </a:rPr>
              <a:t>Ta kontakt med oss dersom du vil vite mer om tilsynene eller om hvordan vi organiserer spesialundervisningen på Ammerud skole. Vi setter gjerne av litt tid til en samtale med dere </a:t>
            </a:r>
            <a:r>
              <a:rPr lang="nb-NO" dirty="0" smtClean="0">
                <a:latin typeface="Arial Narrow" panose="020B0606020202030204" pitchFamily="34" charset="0"/>
                <a:sym typeface="Wingdings" panose="05000000000000000000" pitchFamily="2" charset="2"/>
              </a:rPr>
              <a:t></a:t>
            </a:r>
          </a:p>
          <a:p>
            <a:pPr marL="0" indent="0">
              <a:buNone/>
            </a:pPr>
            <a:endParaRPr lang="nb-NO" dirty="0">
              <a:latin typeface="Arial Narrow" panose="020B0606020202030204" pitchFamily="34" charset="0"/>
              <a:sym typeface="Wingdings" panose="05000000000000000000" pitchFamily="2" charset="2"/>
            </a:endParaRPr>
          </a:p>
          <a:p>
            <a:pPr marL="0" indent="0">
              <a:buNone/>
            </a:pPr>
            <a:r>
              <a:rPr lang="nb-NO" dirty="0" smtClean="0">
                <a:latin typeface="Arial Narrow" panose="020B0606020202030204" pitchFamily="34" charset="0"/>
                <a:sym typeface="Wingdings" panose="05000000000000000000" pitchFamily="2" charset="2"/>
              </a:rPr>
              <a:t>Nathalie Desmot, sosiallærer - spesialpedagogikk:</a:t>
            </a:r>
          </a:p>
          <a:p>
            <a:pPr marL="0" indent="0">
              <a:buNone/>
            </a:pPr>
            <a:r>
              <a:rPr lang="nb-NO" dirty="0" smtClean="0">
                <a:latin typeface="Arial Narrow" panose="020B0606020202030204" pitchFamily="34" charset="0"/>
                <a:sym typeface="Wingdings" panose="05000000000000000000" pitchFamily="2" charset="2"/>
              </a:rPr>
              <a:t>Epost: </a:t>
            </a:r>
            <a:r>
              <a:rPr lang="nb-NO" dirty="0" smtClean="0">
                <a:latin typeface="Arial Narrow" panose="020B0606020202030204" pitchFamily="34" charset="0"/>
                <a:sym typeface="Wingdings" panose="05000000000000000000" pitchFamily="2" charset="2"/>
                <a:hlinkClick r:id="rId2"/>
              </a:rPr>
              <a:t>Nathalie.Desmot@ude.oslo.kommune.no</a:t>
            </a:r>
            <a:endParaRPr lang="nb-NO" dirty="0" smtClean="0">
              <a:latin typeface="Arial Narrow" panose="020B0606020202030204" pitchFamily="34" charset="0"/>
              <a:sym typeface="Wingdings" panose="05000000000000000000" pitchFamily="2" charset="2"/>
            </a:endParaRPr>
          </a:p>
          <a:p>
            <a:pPr marL="0" indent="0">
              <a:buNone/>
            </a:pPr>
            <a:r>
              <a:rPr lang="nb-NO" dirty="0" err="1" smtClean="0">
                <a:latin typeface="Arial Narrow" panose="020B0606020202030204" pitchFamily="34" charset="0"/>
                <a:sym typeface="Wingdings" panose="05000000000000000000" pitchFamily="2" charset="2"/>
              </a:rPr>
              <a:t>Tlf</a:t>
            </a:r>
            <a:r>
              <a:rPr lang="nb-NO" dirty="0" smtClean="0">
                <a:latin typeface="Arial Narrow" panose="020B0606020202030204" pitchFamily="34" charset="0"/>
                <a:sym typeface="Wingdings" panose="05000000000000000000" pitchFamily="2" charset="2"/>
              </a:rPr>
              <a:t>: 22902415</a:t>
            </a:r>
          </a:p>
          <a:p>
            <a:pPr marL="0" indent="0">
              <a:buNone/>
            </a:pPr>
            <a:endParaRPr lang="nb-NO" dirty="0">
              <a:latin typeface="Arial Narrow" panose="020B0606020202030204" pitchFamily="34" charset="0"/>
              <a:sym typeface="Wingdings" panose="05000000000000000000" pitchFamily="2" charset="2"/>
            </a:endParaRPr>
          </a:p>
          <a:p>
            <a:pPr marL="0" indent="0">
              <a:buNone/>
            </a:pPr>
            <a:r>
              <a:rPr lang="nb-NO" dirty="0" smtClean="0">
                <a:latin typeface="Arial Narrow" panose="020B0606020202030204" pitchFamily="34" charset="0"/>
                <a:sym typeface="Wingdings" panose="05000000000000000000" pitchFamily="2" charset="2"/>
              </a:rPr>
              <a:t>Kiet Minh Dang – rektor</a:t>
            </a:r>
          </a:p>
          <a:p>
            <a:pPr marL="0" indent="0">
              <a:buNone/>
            </a:pPr>
            <a:r>
              <a:rPr lang="nb-NO" dirty="0" smtClean="0">
                <a:latin typeface="Arial Narrow" panose="020B0606020202030204" pitchFamily="34" charset="0"/>
                <a:sym typeface="Wingdings" panose="05000000000000000000" pitchFamily="2" charset="2"/>
              </a:rPr>
              <a:t>Epost: </a:t>
            </a:r>
            <a:r>
              <a:rPr lang="nb-NO" dirty="0" smtClean="0">
                <a:latin typeface="Arial Narrow" panose="020B0606020202030204" pitchFamily="34" charset="0"/>
                <a:sym typeface="Wingdings" panose="05000000000000000000" pitchFamily="2" charset="2"/>
                <a:hlinkClick r:id="rId3"/>
              </a:rPr>
              <a:t>Kiet.Dang@ude.oslo.kommune.no</a:t>
            </a:r>
            <a:endParaRPr lang="nb-NO" dirty="0" smtClean="0">
              <a:latin typeface="Arial Narrow" panose="020B0606020202030204" pitchFamily="34" charset="0"/>
              <a:sym typeface="Wingdings" panose="05000000000000000000" pitchFamily="2" charset="2"/>
            </a:endParaRPr>
          </a:p>
          <a:p>
            <a:pPr marL="0" indent="0">
              <a:buNone/>
            </a:pPr>
            <a:r>
              <a:rPr lang="nb-NO" dirty="0" err="1" smtClean="0">
                <a:latin typeface="Arial Narrow" panose="020B0606020202030204" pitchFamily="34" charset="0"/>
                <a:sym typeface="Wingdings" panose="05000000000000000000" pitchFamily="2" charset="2"/>
              </a:rPr>
              <a:t>Tlf</a:t>
            </a:r>
            <a:r>
              <a:rPr lang="nb-NO" dirty="0" smtClean="0">
                <a:latin typeface="Arial Narrow" panose="020B0606020202030204" pitchFamily="34" charset="0"/>
                <a:sym typeface="Wingdings" panose="05000000000000000000" pitchFamily="2" charset="2"/>
              </a:rPr>
              <a:t>: 22902403 / 95276083</a:t>
            </a:r>
            <a:endParaRPr lang="nb-NO" dirty="0">
              <a:latin typeface="Arial Narrow" panose="020B0606020202030204" pitchFamily="34" charset="0"/>
              <a:sym typeface="Wingdings" panose="05000000000000000000" pitchFamily="2" charset="2"/>
            </a:endParaRPr>
          </a:p>
          <a:p>
            <a:pPr marL="0" indent="0">
              <a:buNone/>
            </a:pPr>
            <a:endParaRPr lang="nb-NO" dirty="0" smtClean="0">
              <a:latin typeface="Arial Narrow" panose="020B0606020202030204" pitchFamily="34" charset="0"/>
              <a:sym typeface="Wingdings" panose="05000000000000000000" pitchFamily="2" charset="2"/>
            </a:endParaRPr>
          </a:p>
          <a:p>
            <a:pPr marL="0" indent="0">
              <a:buNone/>
            </a:pPr>
            <a:r>
              <a:rPr lang="nb-NO" dirty="0" smtClean="0">
                <a:latin typeface="Arial Narrow" panose="020B0606020202030204" pitchFamily="34" charset="0"/>
              </a:rPr>
              <a:t> </a:t>
            </a:r>
            <a:endParaRPr lang="nb-NO" dirty="0">
              <a:latin typeface="Arial Narrow" panose="020B0606020202030204" pitchFamily="34" charset="0"/>
            </a:endParaRPr>
          </a:p>
        </p:txBody>
      </p:sp>
    </p:spTree>
    <p:extLst>
      <p:ext uri="{BB962C8B-B14F-4D97-AF65-F5344CB8AC3E}">
        <p14:creationId xmlns:p14="http://schemas.microsoft.com/office/powerpoint/2010/main" val="2726607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3" y="642852"/>
            <a:ext cx="8596668" cy="978130"/>
          </a:xfrm>
        </p:spPr>
        <p:txBody>
          <a:bodyPr/>
          <a:lstStyle/>
          <a:p>
            <a:r>
              <a:rPr lang="nb-NO" b="1" dirty="0" smtClean="0">
                <a:latin typeface="Arial Narrow" panose="020B0606020202030204" pitchFamily="34" charset="0"/>
              </a:rPr>
              <a:t>TILSYN VED AMMERUD SKOLE</a:t>
            </a:r>
            <a:endParaRPr lang="nb-NO" b="1" dirty="0">
              <a:latin typeface="Arial Narrow" panose="020B0606020202030204" pitchFamily="34" charset="0"/>
            </a:endParaRPr>
          </a:p>
        </p:txBody>
      </p:sp>
      <p:sp>
        <p:nvSpPr>
          <p:cNvPr id="3" name="Plassholder for innhold 2"/>
          <p:cNvSpPr>
            <a:spLocks noGrp="1"/>
          </p:cNvSpPr>
          <p:nvPr>
            <p:ph idx="1"/>
          </p:nvPr>
        </p:nvSpPr>
        <p:spPr>
          <a:xfrm>
            <a:off x="677333" y="1735810"/>
            <a:ext cx="9412064" cy="4305553"/>
          </a:xfrm>
        </p:spPr>
        <p:txBody>
          <a:bodyPr>
            <a:normAutofit/>
          </a:bodyPr>
          <a:lstStyle/>
          <a:p>
            <a:pPr marL="0" indent="0">
              <a:buNone/>
            </a:pPr>
            <a:r>
              <a:rPr lang="nb-NO" sz="2000" dirty="0" smtClean="0">
                <a:latin typeface="Arial Narrow" panose="020B0606020202030204" pitchFamily="34" charset="0"/>
              </a:rPr>
              <a:t>Ammerud </a:t>
            </a:r>
            <a:r>
              <a:rPr lang="nb-NO" sz="2000" dirty="0">
                <a:latin typeface="Arial Narrow" panose="020B0606020202030204" pitchFamily="34" charset="0"/>
              </a:rPr>
              <a:t>skole har </a:t>
            </a:r>
            <a:r>
              <a:rPr lang="nb-NO" sz="2000" dirty="0" smtClean="0">
                <a:latin typeface="Arial Narrow" panose="020B0606020202030204" pitchFamily="34" charset="0"/>
              </a:rPr>
              <a:t>hatt omfattende tilsyn </a:t>
            </a:r>
            <a:r>
              <a:rPr lang="nb-NO" sz="2000" dirty="0">
                <a:latin typeface="Arial Narrow" panose="020B0606020202030204" pitchFamily="34" charset="0"/>
              </a:rPr>
              <a:t>på gjennomføring av spesialundervisning </a:t>
            </a:r>
            <a:r>
              <a:rPr lang="nb-NO" sz="2000" dirty="0" smtClean="0">
                <a:latin typeface="Arial Narrow" panose="020B0606020202030204" pitchFamily="34" charset="0"/>
              </a:rPr>
              <a:t>§ 5.1:</a:t>
            </a:r>
          </a:p>
          <a:p>
            <a:pPr marL="0" indent="0">
              <a:buNone/>
            </a:pPr>
            <a:endParaRPr lang="nb-NO" sz="2000" dirty="0">
              <a:latin typeface="Arial Narrow" panose="020B0606020202030204" pitchFamily="34" charset="0"/>
            </a:endParaRPr>
          </a:p>
          <a:p>
            <a:pPr lvl="0">
              <a:buFont typeface="Arial" panose="020B0604020202020204" pitchFamily="34" charset="0"/>
              <a:buChar char="•"/>
            </a:pPr>
            <a:r>
              <a:rPr lang="nb-NO" sz="2000" dirty="0">
                <a:latin typeface="Arial Narrow" panose="020B0606020202030204" pitchFamily="34" charset="0"/>
              </a:rPr>
              <a:t>2014/2015: Kommunerevisjonens undersøkelse på gjennomføring av </a:t>
            </a:r>
            <a:r>
              <a:rPr lang="nb-NO" sz="2000" dirty="0" smtClean="0">
                <a:latin typeface="Arial Narrow" panose="020B0606020202030204" pitchFamily="34" charset="0"/>
              </a:rPr>
              <a:t>spesialundervisning.</a:t>
            </a:r>
          </a:p>
          <a:p>
            <a:pPr lvl="0">
              <a:buFont typeface="Arial" panose="020B0604020202020204" pitchFamily="34" charset="0"/>
              <a:buChar char="•"/>
            </a:pPr>
            <a:endParaRPr lang="nb-NO" sz="2000" dirty="0">
              <a:latin typeface="Arial Narrow" panose="020B0606020202030204" pitchFamily="34" charset="0"/>
            </a:endParaRPr>
          </a:p>
          <a:p>
            <a:pPr lvl="0">
              <a:buFont typeface="Arial" panose="020B0604020202020204" pitchFamily="34" charset="0"/>
              <a:buChar char="•"/>
            </a:pPr>
            <a:r>
              <a:rPr lang="nb-NO" sz="2000" dirty="0">
                <a:latin typeface="Arial Narrow" panose="020B0606020202030204" pitchFamily="34" charset="0"/>
              </a:rPr>
              <a:t>2015/2016: Fylkesmannens felles nasjonale tilsyn på spesialundervisning og særskilt </a:t>
            </a:r>
            <a:r>
              <a:rPr lang="nb-NO" sz="2000" dirty="0" smtClean="0">
                <a:latin typeface="Arial Narrow" panose="020B0606020202030204" pitchFamily="34" charset="0"/>
              </a:rPr>
              <a:t>språkopplæring.</a:t>
            </a:r>
          </a:p>
          <a:p>
            <a:pPr lvl="0">
              <a:buFont typeface="Arial" panose="020B0604020202020204" pitchFamily="34" charset="0"/>
              <a:buChar char="•"/>
            </a:pPr>
            <a:endParaRPr lang="nb-NO" sz="2000" dirty="0">
              <a:latin typeface="Arial Narrow" panose="020B0606020202030204" pitchFamily="34" charset="0"/>
            </a:endParaRPr>
          </a:p>
          <a:p>
            <a:pPr lvl="0">
              <a:buFont typeface="Arial" panose="020B0604020202020204" pitchFamily="34" charset="0"/>
              <a:buChar char="•"/>
            </a:pPr>
            <a:r>
              <a:rPr lang="nb-NO" sz="2000" dirty="0">
                <a:latin typeface="Arial Narrow" panose="020B0606020202030204" pitchFamily="34" charset="0"/>
              </a:rPr>
              <a:t>2016/2017: Ettersyn av Kommunerevisjonens tilsyn fra </a:t>
            </a:r>
            <a:r>
              <a:rPr lang="nb-NO" sz="2000" dirty="0" smtClean="0">
                <a:latin typeface="Arial Narrow" panose="020B0606020202030204" pitchFamily="34" charset="0"/>
              </a:rPr>
              <a:t>2014/2015.</a:t>
            </a:r>
            <a:endParaRPr lang="nb-NO" sz="2000" dirty="0">
              <a:latin typeface="Arial Narrow" panose="020B0606020202030204" pitchFamily="34" charset="0"/>
            </a:endParaRPr>
          </a:p>
        </p:txBody>
      </p:sp>
    </p:spTree>
    <p:extLst>
      <p:ext uri="{BB962C8B-B14F-4D97-AF65-F5344CB8AC3E}">
        <p14:creationId xmlns:p14="http://schemas.microsoft.com/office/powerpoint/2010/main" val="24468515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9145" y="285404"/>
            <a:ext cx="8832426" cy="529244"/>
          </a:xfrm>
        </p:spPr>
        <p:txBody>
          <a:bodyPr>
            <a:normAutofit/>
          </a:bodyPr>
          <a:lstStyle/>
          <a:p>
            <a:r>
              <a:rPr lang="nb-NO" sz="2400" b="1" dirty="0" smtClean="0">
                <a:latin typeface="Arial Narrow" panose="020B0606020202030204" pitchFamily="34" charset="0"/>
              </a:rPr>
              <a:t>NORDAHL-RAPPORT </a:t>
            </a:r>
            <a:r>
              <a:rPr lang="nb-NO" sz="2400" b="1" dirty="0">
                <a:latin typeface="Arial Narrow" panose="020B0606020202030204" pitchFamily="34" charset="0"/>
              </a:rPr>
              <a:t>«Inkluderende fellesskap for barn og unge»</a:t>
            </a:r>
            <a:r>
              <a:rPr lang="nb-NO" sz="2400" b="1" dirty="0" smtClean="0">
                <a:latin typeface="Arial Narrow" panose="020B0606020202030204" pitchFamily="34" charset="0"/>
              </a:rPr>
              <a:t> 2018</a:t>
            </a:r>
            <a:endParaRPr lang="nb-NO" sz="2400" b="1" dirty="0">
              <a:latin typeface="Arial Narrow" panose="020B0606020202030204" pitchFamily="34" charset="0"/>
            </a:endParaRPr>
          </a:p>
        </p:txBody>
      </p:sp>
      <p:sp>
        <p:nvSpPr>
          <p:cNvPr id="3" name="Plassholder for innhold 2"/>
          <p:cNvSpPr>
            <a:spLocks noGrp="1"/>
          </p:cNvSpPr>
          <p:nvPr>
            <p:ph idx="1"/>
          </p:nvPr>
        </p:nvSpPr>
        <p:spPr>
          <a:xfrm>
            <a:off x="644082" y="856209"/>
            <a:ext cx="8596668" cy="5657865"/>
          </a:xfrm>
        </p:spPr>
        <p:txBody>
          <a:bodyPr>
            <a:noAutofit/>
          </a:bodyPr>
          <a:lstStyle/>
          <a:p>
            <a:pPr marL="0" indent="0">
              <a:buNone/>
            </a:pPr>
            <a:r>
              <a:rPr lang="nb-NO" sz="1600" dirty="0">
                <a:latin typeface="Arial Narrow" panose="020B0606020202030204" pitchFamily="34" charset="0"/>
              </a:rPr>
              <a:t>Her er noe av det ekspertutvalget for barn og unge med behov for særskilt </a:t>
            </a:r>
            <a:r>
              <a:rPr lang="nb-NO" sz="1600" dirty="0" smtClean="0">
                <a:latin typeface="Arial Narrow" panose="020B0606020202030204" pitchFamily="34" charset="0"/>
              </a:rPr>
              <a:t>tilrettelegging påpeker </a:t>
            </a:r>
            <a:r>
              <a:rPr lang="nb-NO" sz="1600" dirty="0">
                <a:latin typeface="Arial Narrow" panose="020B0606020202030204" pitchFamily="34" charset="0"/>
              </a:rPr>
              <a:t>i sin </a:t>
            </a:r>
            <a:r>
              <a:rPr lang="nb-NO" sz="1600" dirty="0" smtClean="0">
                <a:latin typeface="Arial Narrow" panose="020B0606020202030204" pitchFamily="34" charset="0"/>
              </a:rPr>
              <a:t>rapport om spesialundervisning i Norge:</a:t>
            </a:r>
          </a:p>
          <a:p>
            <a:pPr>
              <a:buFont typeface="Arial" panose="020B0604020202020204" pitchFamily="34" charset="0"/>
              <a:buChar char="•"/>
            </a:pPr>
            <a:r>
              <a:rPr lang="nb-NO" sz="1600" b="1" u="sng" dirty="0" smtClean="0">
                <a:latin typeface="Arial Narrow" panose="020B0606020202030204" pitchFamily="34" charset="0"/>
              </a:rPr>
              <a:t>Fagperson med solid spesialpedagogisk kompetanse</a:t>
            </a:r>
          </a:p>
          <a:p>
            <a:pPr marL="0" indent="0">
              <a:buNone/>
            </a:pPr>
            <a:r>
              <a:rPr lang="nb-NO" sz="1600" dirty="0" smtClean="0">
                <a:latin typeface="Arial Narrow" panose="020B0606020202030204" pitchFamily="34" charset="0"/>
              </a:rPr>
              <a:t>Spesialundervisning drives i stor grad av lærere med mangelfull kompetanse eller ufaglærte medarbeidere (assistenter og miljøarbeidere). </a:t>
            </a:r>
            <a:r>
              <a:rPr lang="nb-NO" sz="1600" dirty="0">
                <a:latin typeface="Arial Narrow" panose="020B0606020202030204" pitchFamily="34" charset="0"/>
              </a:rPr>
              <a:t>En forutsetning for at spesialundervisning kan ha effekt er at innholdet har høy kvalitet og blir fulgt opp av dyktige fagpersoner. Opplæringsloven bør derfor endres slik at disse elevene sikres rett til opplæring av fagperson med godkjent utdanning og kompetanse</a:t>
            </a:r>
            <a:r>
              <a:rPr lang="nb-NO" sz="1600" dirty="0" smtClean="0">
                <a:latin typeface="Arial Narrow" panose="020B0606020202030204" pitchFamily="34" charset="0"/>
              </a:rPr>
              <a:t>.</a:t>
            </a:r>
          </a:p>
          <a:p>
            <a:pPr marL="0" indent="0">
              <a:buNone/>
            </a:pPr>
            <a:endParaRPr lang="nb-NO" sz="1600" dirty="0" smtClean="0">
              <a:latin typeface="Arial Narrow" panose="020B0606020202030204" pitchFamily="34" charset="0"/>
            </a:endParaRPr>
          </a:p>
          <a:p>
            <a:pPr>
              <a:buFont typeface="Arial" panose="020B0604020202020204" pitchFamily="34" charset="0"/>
              <a:buChar char="•"/>
            </a:pPr>
            <a:r>
              <a:rPr lang="nb-NO" sz="1600" b="1" u="sng" dirty="0" smtClean="0">
                <a:latin typeface="Arial Narrow" panose="020B0606020202030204" pitchFamily="34" charset="0"/>
              </a:rPr>
              <a:t>"Tidlig innsats" settes inn for sent</a:t>
            </a:r>
          </a:p>
          <a:p>
            <a:pPr marL="0" indent="0">
              <a:buNone/>
            </a:pPr>
            <a:r>
              <a:rPr lang="nb-NO" sz="1600" dirty="0" smtClean="0">
                <a:latin typeface="Arial Narrow" panose="020B0606020202030204" pitchFamily="34" charset="0"/>
              </a:rPr>
              <a:t>Det er for mange elever som får hjelp for sent</a:t>
            </a:r>
            <a:r>
              <a:rPr lang="nb-NO" sz="1600" dirty="0">
                <a:latin typeface="Arial Narrow" panose="020B0606020202030204" pitchFamily="34" charset="0"/>
              </a:rPr>
              <a:t>. </a:t>
            </a:r>
            <a:r>
              <a:rPr lang="nb-NO" sz="1600" dirty="0" smtClean="0">
                <a:latin typeface="Arial Narrow" panose="020B0606020202030204" pitchFamily="34" charset="0"/>
              </a:rPr>
              <a:t>Ansatte på skolen bruker for langt tid på "å bli kjent" med elevene og jobber for lite systematisk og målrettet med tiltak på høyre siden i PP-tjenesten sitt handlingshjul. PP-tjenesten </a:t>
            </a:r>
            <a:r>
              <a:rPr lang="nb-NO" sz="1600" dirty="0">
                <a:latin typeface="Arial Narrow" panose="020B0606020202030204" pitchFamily="34" charset="0"/>
              </a:rPr>
              <a:t>bruker </a:t>
            </a:r>
            <a:r>
              <a:rPr lang="nb-NO" sz="1600" dirty="0" smtClean="0">
                <a:latin typeface="Arial Narrow" panose="020B0606020202030204" pitchFamily="34" charset="0"/>
              </a:rPr>
              <a:t>for lang </a:t>
            </a:r>
            <a:r>
              <a:rPr lang="nb-NO" sz="1600" dirty="0">
                <a:latin typeface="Arial Narrow" panose="020B0606020202030204" pitchFamily="34" charset="0"/>
              </a:rPr>
              <a:t>tid på å utarbeide sakkyndige vurderinger om spesialpedagogisk </a:t>
            </a:r>
            <a:r>
              <a:rPr lang="nb-NO" sz="1600" dirty="0" smtClean="0">
                <a:latin typeface="Arial Narrow" panose="020B0606020202030204" pitchFamily="34" charset="0"/>
              </a:rPr>
              <a:t>hjelp/spesialundervisning.</a:t>
            </a:r>
          </a:p>
          <a:p>
            <a:pPr marL="0" indent="0">
              <a:buNone/>
            </a:pPr>
            <a:endParaRPr lang="nb-NO" sz="1600" dirty="0" smtClean="0">
              <a:latin typeface="Arial Narrow" panose="020B0606020202030204" pitchFamily="34" charset="0"/>
            </a:endParaRPr>
          </a:p>
          <a:p>
            <a:pPr>
              <a:buFont typeface="Arial" panose="020B0604020202020204" pitchFamily="34" charset="0"/>
              <a:buChar char="•"/>
            </a:pPr>
            <a:r>
              <a:rPr lang="nb-NO" sz="1600" b="1" u="sng" dirty="0" smtClean="0">
                <a:latin typeface="Arial Narrow" panose="020B0606020202030204" pitchFamily="34" charset="0"/>
              </a:rPr>
              <a:t>Lite inkluderende undervisning</a:t>
            </a:r>
          </a:p>
          <a:p>
            <a:pPr marL="0" indent="0">
              <a:buNone/>
            </a:pPr>
            <a:r>
              <a:rPr lang="nb-NO" sz="1600" dirty="0" smtClean="0">
                <a:latin typeface="Arial Narrow" panose="020B0606020202030204" pitchFamily="34" charset="0"/>
              </a:rPr>
              <a:t>Spesialundervisning har </a:t>
            </a:r>
            <a:r>
              <a:rPr lang="nb-NO" sz="1600" dirty="0">
                <a:latin typeface="Arial Narrow" panose="020B0606020202030204" pitchFamily="34" charset="0"/>
              </a:rPr>
              <a:t>i mange tilfeller vært mer ekskluderende enn inkluderende. </a:t>
            </a:r>
            <a:r>
              <a:rPr lang="nb-NO" sz="1600" dirty="0" smtClean="0">
                <a:latin typeface="Arial Narrow" panose="020B0606020202030204" pitchFamily="34" charset="0"/>
              </a:rPr>
              <a:t>Elevene tas ut av klassefellesskapet for å få eneundervisning </a:t>
            </a:r>
            <a:r>
              <a:rPr lang="nb-NO" sz="1600" dirty="0">
                <a:latin typeface="Arial Narrow" panose="020B0606020202030204" pitchFamily="34" charset="0"/>
              </a:rPr>
              <a:t>med </a:t>
            </a:r>
            <a:r>
              <a:rPr lang="nb-NO" sz="1600" dirty="0" smtClean="0">
                <a:latin typeface="Arial Narrow" panose="020B0606020202030204" pitchFamily="34" charset="0"/>
              </a:rPr>
              <a:t>spesialpedagog. Mangelfull samarbeid </a:t>
            </a:r>
            <a:r>
              <a:rPr lang="nb-NO" sz="1600" dirty="0">
                <a:latin typeface="Arial Narrow" panose="020B0606020202030204" pitchFamily="34" charset="0"/>
              </a:rPr>
              <a:t>mellom </a:t>
            </a:r>
            <a:r>
              <a:rPr lang="nb-NO" sz="1600" dirty="0" smtClean="0">
                <a:latin typeface="Arial Narrow" panose="020B0606020202030204" pitchFamily="34" charset="0"/>
              </a:rPr>
              <a:t>kontaktlærer </a:t>
            </a:r>
            <a:r>
              <a:rPr lang="nb-NO" sz="1600" dirty="0">
                <a:latin typeface="Arial Narrow" panose="020B0606020202030204" pitchFamily="34" charset="0"/>
              </a:rPr>
              <a:t>og </a:t>
            </a:r>
            <a:r>
              <a:rPr lang="nb-NO" sz="1600" dirty="0" smtClean="0">
                <a:latin typeface="Arial Narrow" panose="020B0606020202030204" pitchFamily="34" charset="0"/>
              </a:rPr>
              <a:t>spesialpedagog medfører lite kontinuitet og sammenheng mellom det som skjer i klasserommet og det som skjer utenfor klasserommet.</a:t>
            </a:r>
          </a:p>
        </p:txBody>
      </p:sp>
    </p:spTree>
    <p:extLst>
      <p:ext uri="{BB962C8B-B14F-4D97-AF65-F5344CB8AC3E}">
        <p14:creationId xmlns:p14="http://schemas.microsoft.com/office/powerpoint/2010/main" val="4263200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9233" y="374995"/>
            <a:ext cx="8596668" cy="554182"/>
          </a:xfrm>
        </p:spPr>
        <p:txBody>
          <a:bodyPr>
            <a:normAutofit fontScale="90000"/>
          </a:bodyPr>
          <a:lstStyle/>
          <a:p>
            <a:r>
              <a:rPr lang="nb-NO" b="1" dirty="0" smtClean="0">
                <a:latin typeface="Arial Narrow" panose="020B0606020202030204" pitchFamily="34" charset="0"/>
              </a:rPr>
              <a:t>SKOLENS PRAKSIS SKOLEÅR 2014-2015 </a:t>
            </a:r>
            <a:endParaRPr lang="nb-NO" b="1" dirty="0">
              <a:latin typeface="Arial Narrow" panose="020B0606020202030204" pitchFamily="34" charset="0"/>
            </a:endParaRPr>
          </a:p>
        </p:txBody>
      </p:sp>
      <p:sp>
        <p:nvSpPr>
          <p:cNvPr id="3" name="Plassholder for innhold 2"/>
          <p:cNvSpPr>
            <a:spLocks noGrp="1"/>
          </p:cNvSpPr>
          <p:nvPr>
            <p:ph idx="1"/>
          </p:nvPr>
        </p:nvSpPr>
        <p:spPr>
          <a:xfrm>
            <a:off x="709233" y="1053863"/>
            <a:ext cx="8596668" cy="6120015"/>
          </a:xfrm>
        </p:spPr>
        <p:txBody>
          <a:bodyPr>
            <a:noAutofit/>
          </a:bodyPr>
          <a:lstStyle/>
          <a:p>
            <a:pPr>
              <a:spcBef>
                <a:spcPts val="0"/>
              </a:spcBef>
              <a:buFont typeface="Arial" panose="020B0604020202020204" pitchFamily="34" charset="0"/>
              <a:buChar char="•"/>
            </a:pPr>
            <a:r>
              <a:rPr lang="nb-NO" sz="1600" dirty="0" smtClean="0">
                <a:latin typeface="Arial Narrow" panose="020B0606020202030204" pitchFamily="34" charset="0"/>
              </a:rPr>
              <a:t>Vedtakene ble fattet på detaljnivå (uketimer). Dette gir skolens ledelse og lærerne lite handlingsrom for justering/tilpasning ved ny behov.</a:t>
            </a:r>
          </a:p>
          <a:p>
            <a:pPr>
              <a:spcBef>
                <a:spcPts val="0"/>
              </a:spcBef>
              <a:buFont typeface="Arial" panose="020B0604020202020204" pitchFamily="34" charset="0"/>
              <a:buChar char="•"/>
            </a:pPr>
            <a:r>
              <a:rPr lang="nb-NO" sz="1600" dirty="0">
                <a:latin typeface="Arial Narrow" panose="020B0606020202030204" pitchFamily="34" charset="0"/>
              </a:rPr>
              <a:t>Mange elever fikk </a:t>
            </a:r>
            <a:r>
              <a:rPr lang="nb-NO" sz="1600" dirty="0" smtClean="0">
                <a:latin typeface="Arial Narrow" panose="020B0606020202030204" pitchFamily="34" charset="0"/>
              </a:rPr>
              <a:t>eneundervisning </a:t>
            </a:r>
            <a:r>
              <a:rPr lang="nb-NO" sz="1600" dirty="0">
                <a:latin typeface="Arial Narrow" panose="020B0606020202030204" pitchFamily="34" charset="0"/>
              </a:rPr>
              <a:t>med </a:t>
            </a:r>
            <a:r>
              <a:rPr lang="nb-NO" sz="1600" dirty="0" smtClean="0">
                <a:latin typeface="Arial Narrow" panose="020B0606020202030204" pitchFamily="34" charset="0"/>
              </a:rPr>
              <a:t>spesialpedagog. Elevene </a:t>
            </a:r>
            <a:r>
              <a:rPr lang="nb-NO" sz="1600" dirty="0">
                <a:latin typeface="Arial Narrow" panose="020B0606020202030204" pitchFamily="34" charset="0"/>
              </a:rPr>
              <a:t>som hadde store avvik i kompetansemålene i Kunnskapsløftet, skulle tas ut av kontaktgruppen og få eneundervisning med </a:t>
            </a:r>
            <a:r>
              <a:rPr lang="nb-NO" sz="1600" dirty="0" smtClean="0">
                <a:latin typeface="Arial Narrow" panose="020B0606020202030204" pitchFamily="34" charset="0"/>
              </a:rPr>
              <a:t>spesialpedagog. </a:t>
            </a:r>
            <a:r>
              <a:rPr lang="nb-NO" sz="1600" dirty="0">
                <a:latin typeface="Arial Narrow" panose="020B0606020202030204" pitchFamily="34" charset="0"/>
              </a:rPr>
              <a:t>Også elever som hadde samme kompetansemål som trinnet, men som hadde behov for stort avvik i organiseringen på grunn av atferds-/konsentrasjonsutfordringer, skulle ha eneundervisning med </a:t>
            </a:r>
            <a:r>
              <a:rPr lang="nb-NO" sz="1600" dirty="0" smtClean="0">
                <a:latin typeface="Arial Narrow" panose="020B0606020202030204" pitchFamily="34" charset="0"/>
              </a:rPr>
              <a:t>spesialpedagog.</a:t>
            </a:r>
          </a:p>
          <a:p>
            <a:pPr>
              <a:spcBef>
                <a:spcPts val="0"/>
              </a:spcBef>
              <a:buFont typeface="Arial" panose="020B0604020202020204" pitchFamily="34" charset="0"/>
              <a:buChar char="•"/>
            </a:pPr>
            <a:r>
              <a:rPr lang="nb-NO" sz="1600" dirty="0">
                <a:latin typeface="Arial Narrow" panose="020B0606020202030204" pitchFamily="34" charset="0"/>
              </a:rPr>
              <a:t>To lokale "</a:t>
            </a:r>
            <a:r>
              <a:rPr lang="nb-NO" sz="1600" dirty="0" err="1">
                <a:latin typeface="Arial Narrow" panose="020B0606020202030204" pitchFamily="34" charset="0"/>
              </a:rPr>
              <a:t>byomfattende</a:t>
            </a:r>
            <a:r>
              <a:rPr lang="nb-NO" sz="1600" dirty="0">
                <a:latin typeface="Arial Narrow" panose="020B0606020202030204" pitchFamily="34" charset="0"/>
              </a:rPr>
              <a:t> spesialgrupper" uten øremerkede midler. Dette </a:t>
            </a:r>
            <a:r>
              <a:rPr lang="nb-NO" sz="1600" dirty="0" smtClean="0">
                <a:latin typeface="Arial Narrow" panose="020B0606020202030204" pitchFamily="34" charset="0"/>
              </a:rPr>
              <a:t>tappet ressurser fra ordinær spesialundervisningsdrift. Disse to spesialgruppene bestod av 2-4 elever per gruppe med en spesialpedagog 1-2 assistenter som jobbet </a:t>
            </a:r>
            <a:r>
              <a:rPr lang="nb-NO" sz="1600" dirty="0">
                <a:latin typeface="Arial Narrow" panose="020B0606020202030204" pitchFamily="34" charset="0"/>
              </a:rPr>
              <a:t>direkte mot mål i IOP-en</a:t>
            </a:r>
            <a:r>
              <a:rPr lang="nb-NO" sz="1600" dirty="0" smtClean="0">
                <a:latin typeface="Arial Narrow" panose="020B0606020202030204" pitchFamily="34" charset="0"/>
              </a:rPr>
              <a:t>. Permanent organisering av slike grupper lokalt er i strid med opplæringsloven </a:t>
            </a:r>
            <a:r>
              <a:rPr lang="nb-NO" sz="1600" dirty="0">
                <a:latin typeface="Arial Narrow" panose="020B0606020202030204" pitchFamily="34" charset="0"/>
              </a:rPr>
              <a:t>§ 8-2.</a:t>
            </a:r>
            <a:endParaRPr lang="nb-NO" sz="1600" dirty="0" smtClean="0">
              <a:latin typeface="Arial Narrow" panose="020B0606020202030204" pitchFamily="34" charset="0"/>
            </a:endParaRPr>
          </a:p>
          <a:p>
            <a:pPr>
              <a:spcBef>
                <a:spcPts val="0"/>
              </a:spcBef>
              <a:buFont typeface="Arial" panose="020B0604020202020204" pitchFamily="34" charset="0"/>
              <a:buChar char="•"/>
            </a:pPr>
            <a:r>
              <a:rPr lang="nb-NO" sz="1600" dirty="0">
                <a:latin typeface="Arial Narrow" panose="020B0606020202030204" pitchFamily="34" charset="0"/>
              </a:rPr>
              <a:t>Kontaktgruppe (klasse) </a:t>
            </a:r>
            <a:r>
              <a:rPr lang="nb-NO" sz="1600" dirty="0" smtClean="0">
                <a:latin typeface="Arial Narrow" panose="020B0606020202030204" pitchFamily="34" charset="0"/>
              </a:rPr>
              <a:t>med 1 kontaktlærer </a:t>
            </a:r>
            <a:r>
              <a:rPr lang="nb-NO" sz="1600" dirty="0">
                <a:latin typeface="Arial Narrow" panose="020B0606020202030204" pitchFamily="34" charset="0"/>
              </a:rPr>
              <a:t>og 15-18 </a:t>
            </a:r>
            <a:r>
              <a:rPr lang="nb-NO" sz="1600" dirty="0" smtClean="0">
                <a:latin typeface="Arial Narrow" panose="020B0606020202030204" pitchFamily="34" charset="0"/>
              </a:rPr>
              <a:t>elever - økt voksentetthet. </a:t>
            </a:r>
            <a:r>
              <a:rPr lang="nb-NO" sz="1600" dirty="0">
                <a:latin typeface="Arial Narrow" panose="020B0606020202030204" pitchFamily="34" charset="0"/>
              </a:rPr>
              <a:t>E</a:t>
            </a:r>
            <a:r>
              <a:rPr lang="nb-NO" sz="1600" dirty="0" smtClean="0">
                <a:latin typeface="Arial Narrow" panose="020B0606020202030204" pitchFamily="34" charset="0"/>
              </a:rPr>
              <a:t>levene </a:t>
            </a:r>
            <a:r>
              <a:rPr lang="nb-NO" sz="1600" dirty="0">
                <a:latin typeface="Arial Narrow" panose="020B0606020202030204" pitchFamily="34" charset="0"/>
              </a:rPr>
              <a:t>med mål som ikke avvek for mye fra kompetansemålene på trinnet, kunne ha deler av spesialundervisningen i kontaktgruppen, hvor de kunne jobbe med tilpassede arbeidsplaner og andre tilpassede </a:t>
            </a:r>
            <a:r>
              <a:rPr lang="nb-NO" sz="1600" dirty="0" smtClean="0">
                <a:latin typeface="Arial Narrow" panose="020B0606020202030204" pitchFamily="34" charset="0"/>
              </a:rPr>
              <a:t>læremidler. Fordi </a:t>
            </a:r>
            <a:r>
              <a:rPr lang="nb-NO" sz="1600" dirty="0">
                <a:latin typeface="Arial Narrow" panose="020B0606020202030204" pitchFamily="34" charset="0"/>
              </a:rPr>
              <a:t>det var langt færre elever i skolens kontaktgruppe enn i en ordinær klasse, tilsa dette økt voksentetthet og kunne dermed inngå som en del av </a:t>
            </a:r>
            <a:r>
              <a:rPr lang="nb-NO" sz="1600" dirty="0" smtClean="0">
                <a:latin typeface="Arial Narrow" panose="020B0606020202030204" pitchFamily="34" charset="0"/>
              </a:rPr>
              <a:t>spesialundervisningen. Mao. kontaktlærer hadde deler av ansvaret med spes.ped. undervisning uten spesialpedagogisk kompetanse eller mulighet til veiledning/oppfølging av en fagperson med spes.ped. kompetanse.</a:t>
            </a:r>
          </a:p>
          <a:p>
            <a:pPr>
              <a:spcBef>
                <a:spcPts val="0"/>
              </a:spcBef>
              <a:buFont typeface="Arial" panose="020B0604020202020204" pitchFamily="34" charset="0"/>
              <a:buChar char="•"/>
            </a:pPr>
            <a:r>
              <a:rPr lang="nb-NO" sz="1600" dirty="0" smtClean="0">
                <a:latin typeface="Arial Narrow" panose="020B0606020202030204" pitchFamily="34" charset="0"/>
              </a:rPr>
              <a:t>Spes.ped. ble organisert som et eget team ledet av rektor (ingen involvering av resten av lederteamet eller de andre lærerne på teamet).</a:t>
            </a:r>
          </a:p>
          <a:p>
            <a:pPr>
              <a:spcBef>
                <a:spcPts val="0"/>
              </a:spcBef>
              <a:buFont typeface="Arial" panose="020B0604020202020204" pitchFamily="34" charset="0"/>
              <a:buChar char="•"/>
            </a:pPr>
            <a:r>
              <a:rPr lang="nb-NO" sz="1600" dirty="0" smtClean="0">
                <a:latin typeface="Arial Narrow" panose="020B0606020202030204" pitchFamily="34" charset="0"/>
              </a:rPr>
              <a:t>Lite samarbeid mellom kontaktlærerne og spesialpedagogene.</a:t>
            </a:r>
          </a:p>
          <a:p>
            <a:pPr>
              <a:spcBef>
                <a:spcPts val="0"/>
              </a:spcBef>
              <a:buFont typeface="Arial" panose="020B0604020202020204" pitchFamily="34" charset="0"/>
              <a:buChar char="•"/>
            </a:pPr>
            <a:r>
              <a:rPr lang="nb-NO" sz="1600" dirty="0" smtClean="0">
                <a:latin typeface="Arial Narrow" panose="020B0606020202030204" pitchFamily="34" charset="0"/>
              </a:rPr>
              <a:t>Mangelfull føring og uklare rutiner på </a:t>
            </a:r>
            <a:r>
              <a:rPr lang="nb-NO" sz="1600" dirty="0">
                <a:latin typeface="Arial Narrow" panose="020B0606020202030204" pitchFamily="34" charset="0"/>
              </a:rPr>
              <a:t>hvordan spesialundervisningen burde </a:t>
            </a:r>
            <a:r>
              <a:rPr lang="nb-NO" sz="1600" dirty="0" smtClean="0">
                <a:latin typeface="Arial Narrow" panose="020B0606020202030204" pitchFamily="34" charset="0"/>
              </a:rPr>
              <a:t>organiseres, hvilket </a:t>
            </a:r>
            <a:r>
              <a:rPr lang="nb-NO" sz="1600" dirty="0">
                <a:latin typeface="Arial Narrow" panose="020B0606020202030204" pitchFamily="34" charset="0"/>
              </a:rPr>
              <a:t>faglig opplegg undervisningen burde </a:t>
            </a:r>
            <a:r>
              <a:rPr lang="nb-NO" sz="1600" dirty="0" smtClean="0">
                <a:latin typeface="Arial Narrow" panose="020B0606020202030204" pitchFamily="34" charset="0"/>
              </a:rPr>
              <a:t>ha, når og hvordan vurderingsarbeidet skulle gjøres osv.</a:t>
            </a:r>
            <a:endParaRPr lang="nb-NO" sz="1600" dirty="0">
              <a:latin typeface="Arial Narrow" panose="020B0606020202030204" pitchFamily="34" charset="0"/>
            </a:endParaRPr>
          </a:p>
        </p:txBody>
      </p:sp>
    </p:spTree>
    <p:extLst>
      <p:ext uri="{BB962C8B-B14F-4D97-AF65-F5344CB8AC3E}">
        <p14:creationId xmlns:p14="http://schemas.microsoft.com/office/powerpoint/2010/main" val="41805178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4083" y="235527"/>
            <a:ext cx="8596668" cy="595745"/>
          </a:xfrm>
        </p:spPr>
        <p:txBody>
          <a:bodyPr>
            <a:normAutofit/>
          </a:bodyPr>
          <a:lstStyle/>
          <a:p>
            <a:r>
              <a:rPr lang="nb-NO" sz="2800" b="1" dirty="0" smtClean="0">
                <a:latin typeface="Arial Narrow" panose="020B0606020202030204" pitchFamily="34" charset="0"/>
              </a:rPr>
              <a:t>ENDRINGSARBEIDET STARTET SKOLEÅR 2015-2016</a:t>
            </a:r>
            <a:endParaRPr lang="nb-NO" sz="2800" b="1" dirty="0">
              <a:latin typeface="Arial Narrow" panose="020B0606020202030204" pitchFamily="34" charset="0"/>
            </a:endParaRPr>
          </a:p>
        </p:txBody>
      </p:sp>
      <p:sp>
        <p:nvSpPr>
          <p:cNvPr id="3" name="Plassholder for innhold 2"/>
          <p:cNvSpPr>
            <a:spLocks noGrp="1"/>
          </p:cNvSpPr>
          <p:nvPr>
            <p:ph idx="1"/>
          </p:nvPr>
        </p:nvSpPr>
        <p:spPr>
          <a:xfrm>
            <a:off x="644083" y="839581"/>
            <a:ext cx="9223124" cy="5860477"/>
          </a:xfrm>
        </p:spPr>
        <p:txBody>
          <a:bodyPr>
            <a:noAutofit/>
          </a:bodyPr>
          <a:lstStyle/>
          <a:p>
            <a:pPr marL="0" lvl="0" indent="0">
              <a:spcBef>
                <a:spcPts val="0"/>
              </a:spcBef>
              <a:buNone/>
            </a:pPr>
            <a:r>
              <a:rPr lang="nb-NO" dirty="0" smtClean="0">
                <a:latin typeface="Arial Narrow" panose="020B0606020202030204" pitchFamily="34" charset="0"/>
              </a:rPr>
              <a:t>Bakgrunn: Fylkesmannens </a:t>
            </a:r>
            <a:r>
              <a:rPr lang="nb-NO" dirty="0">
                <a:latin typeface="Arial Narrow" panose="020B0606020202030204" pitchFamily="34" charset="0"/>
              </a:rPr>
              <a:t>felles nasjonale tilsyn på spesialundervisning og særskilt </a:t>
            </a:r>
            <a:r>
              <a:rPr lang="nb-NO" dirty="0" smtClean="0">
                <a:latin typeface="Arial Narrow" panose="020B0606020202030204" pitchFamily="34" charset="0"/>
              </a:rPr>
              <a:t>språkopplæring.</a:t>
            </a:r>
          </a:p>
          <a:p>
            <a:pPr marL="0" lvl="0" indent="0">
              <a:spcBef>
                <a:spcPts val="0"/>
              </a:spcBef>
              <a:buNone/>
            </a:pPr>
            <a:r>
              <a:rPr lang="nb-NO" dirty="0" smtClean="0">
                <a:latin typeface="Arial Narrow" panose="020B0606020202030204" pitchFamily="34" charset="0"/>
              </a:rPr>
              <a:t>13 lovkrav som måtte oppfylles.</a:t>
            </a:r>
          </a:p>
          <a:p>
            <a:pPr marL="0" lvl="0" indent="0">
              <a:spcBef>
                <a:spcPts val="0"/>
              </a:spcBef>
              <a:buNone/>
            </a:pPr>
            <a:endParaRPr lang="nb-NO" dirty="0" smtClean="0">
              <a:latin typeface="Arial Narrow" panose="020B0606020202030204" pitchFamily="34" charset="0"/>
            </a:endParaRPr>
          </a:p>
          <a:p>
            <a:pPr marL="0" indent="0">
              <a:spcBef>
                <a:spcPts val="0"/>
              </a:spcBef>
              <a:buNone/>
            </a:pPr>
            <a:r>
              <a:rPr lang="nb-NO" dirty="0" smtClean="0">
                <a:latin typeface="Arial Narrow" panose="020B0606020202030204" pitchFamily="34" charset="0"/>
              </a:rPr>
              <a:t>Organisering av spesialpedagogisk ressurs:</a:t>
            </a:r>
          </a:p>
          <a:p>
            <a:pPr marL="0" indent="0">
              <a:spcBef>
                <a:spcPts val="0"/>
              </a:spcBef>
              <a:buNone/>
            </a:pPr>
            <a:endParaRPr lang="nb-NO" dirty="0" smtClean="0">
              <a:latin typeface="Arial Narrow" panose="020B0606020202030204" pitchFamily="34" charset="0"/>
            </a:endParaRPr>
          </a:p>
          <a:p>
            <a:pPr>
              <a:spcBef>
                <a:spcPts val="0"/>
              </a:spcBef>
              <a:buFont typeface="Arial" panose="020B0604020202020204" pitchFamily="34" charset="0"/>
              <a:buChar char="•"/>
            </a:pPr>
            <a:r>
              <a:rPr lang="nb-NO" dirty="0" smtClean="0">
                <a:latin typeface="Arial Narrow" panose="020B0606020202030204" pitchFamily="34" charset="0"/>
              </a:rPr>
              <a:t>Gikk ned fra 2  til 0 spesialgruppe. Dette ga større handlingsrom for bruk av spes.ped. ressurs mer  fleksibelt.</a:t>
            </a:r>
          </a:p>
          <a:p>
            <a:pPr>
              <a:spcBef>
                <a:spcPts val="0"/>
              </a:spcBef>
              <a:buFont typeface="Arial" panose="020B0604020202020204" pitchFamily="34" charset="0"/>
              <a:buChar char="•"/>
            </a:pPr>
            <a:r>
              <a:rPr lang="nb-NO" dirty="0" smtClean="0">
                <a:latin typeface="Arial Narrow" panose="020B0606020202030204" pitchFamily="34" charset="0"/>
              </a:rPr>
              <a:t>Gikk ned fra 5 kontaktgrupper til 4 kontaktgruppe.</a:t>
            </a:r>
          </a:p>
          <a:p>
            <a:pPr>
              <a:spcBef>
                <a:spcPts val="0"/>
              </a:spcBef>
              <a:buFont typeface="Arial" panose="020B0604020202020204" pitchFamily="34" charset="0"/>
              <a:buChar char="•"/>
            </a:pPr>
            <a:r>
              <a:rPr lang="nb-NO" dirty="0" smtClean="0">
                <a:latin typeface="Arial Narrow" panose="020B0606020202030204" pitchFamily="34" charset="0"/>
              </a:rPr>
              <a:t>7 kontaktlærerårsverk og 5 spesialpedagogisk ressurs ble trukket inn og omfordelt.</a:t>
            </a:r>
          </a:p>
          <a:p>
            <a:pPr>
              <a:spcBef>
                <a:spcPts val="0"/>
              </a:spcBef>
              <a:buFont typeface="Arial" panose="020B0604020202020204" pitchFamily="34" charset="0"/>
              <a:buChar char="•"/>
            </a:pPr>
            <a:r>
              <a:rPr lang="nb-NO" dirty="0" smtClean="0">
                <a:latin typeface="Arial Narrow" panose="020B0606020202030204" pitchFamily="34" charset="0"/>
              </a:rPr>
              <a:t>7+1 spesialpedagogisk årsverk ble opprettet. Hvert </a:t>
            </a:r>
            <a:r>
              <a:rPr lang="nb-NO" dirty="0">
                <a:latin typeface="Arial Narrow" panose="020B0606020202030204" pitchFamily="34" charset="0"/>
              </a:rPr>
              <a:t>trinn fikk sin egen spes.ped</a:t>
            </a:r>
            <a:r>
              <a:rPr lang="nb-NO" dirty="0" smtClean="0">
                <a:latin typeface="Arial Narrow" panose="020B0606020202030204" pitchFamily="34" charset="0"/>
              </a:rPr>
              <a:t>. (i 100% stilling) </a:t>
            </a:r>
            <a:r>
              <a:rPr lang="nb-NO" dirty="0">
                <a:latin typeface="Arial Narrow" panose="020B0606020202030204" pitchFamily="34" charset="0"/>
              </a:rPr>
              <a:t>som deltok på </a:t>
            </a:r>
            <a:r>
              <a:rPr lang="nb-NO" dirty="0" err="1">
                <a:latin typeface="Arial Narrow" panose="020B0606020202030204" pitchFamily="34" charset="0"/>
              </a:rPr>
              <a:t>teamtid</a:t>
            </a:r>
            <a:r>
              <a:rPr lang="nb-NO" dirty="0">
                <a:latin typeface="Arial Narrow" panose="020B0606020202030204" pitchFamily="34" charset="0"/>
              </a:rPr>
              <a:t> og var et viktig og fullverdig medlem av teamet. </a:t>
            </a:r>
            <a:r>
              <a:rPr lang="nb-NO" dirty="0" smtClean="0">
                <a:latin typeface="Arial Narrow" panose="020B0606020202030204" pitchFamily="34" charset="0"/>
              </a:rPr>
              <a:t>Alle trinn </a:t>
            </a:r>
            <a:r>
              <a:rPr lang="nb-NO" dirty="0">
                <a:latin typeface="Arial Narrow" panose="020B0606020202030204" pitchFamily="34" charset="0"/>
              </a:rPr>
              <a:t>fikk </a:t>
            </a:r>
            <a:r>
              <a:rPr lang="nb-NO" dirty="0" smtClean="0">
                <a:latin typeface="Arial Narrow" panose="020B0606020202030204" pitchFamily="34" charset="0"/>
              </a:rPr>
              <a:t>spes.ped. ressurs uavhengig </a:t>
            </a:r>
            <a:r>
              <a:rPr lang="nb-NO" dirty="0">
                <a:latin typeface="Arial Narrow" panose="020B0606020202030204" pitchFamily="34" charset="0"/>
              </a:rPr>
              <a:t>av antall </a:t>
            </a:r>
            <a:r>
              <a:rPr lang="nb-NO" dirty="0" smtClean="0">
                <a:latin typeface="Arial Narrow" panose="020B0606020202030204" pitchFamily="34" charset="0"/>
              </a:rPr>
              <a:t>juridiske spesialpedagogiske vedtak </a:t>
            </a:r>
            <a:r>
              <a:rPr lang="nb-NO" dirty="0">
                <a:latin typeface="Arial Narrow" panose="020B0606020202030204" pitchFamily="34" charset="0"/>
              </a:rPr>
              <a:t>på </a:t>
            </a:r>
            <a:r>
              <a:rPr lang="nb-NO" dirty="0" smtClean="0">
                <a:latin typeface="Arial Narrow" panose="020B0606020202030204" pitchFamily="34" charset="0"/>
              </a:rPr>
              <a:t>trinnet.</a:t>
            </a:r>
          </a:p>
          <a:p>
            <a:pPr>
              <a:spcBef>
                <a:spcPts val="0"/>
              </a:spcBef>
              <a:buFont typeface="Arial" panose="020B0604020202020204" pitchFamily="34" charset="0"/>
              <a:buChar char="•"/>
            </a:pPr>
            <a:r>
              <a:rPr lang="nb-NO" dirty="0" smtClean="0">
                <a:latin typeface="Arial Narrow" panose="020B0606020202030204" pitchFamily="34" charset="0"/>
              </a:rPr>
              <a:t>Spesialpedagogen og </a:t>
            </a:r>
            <a:r>
              <a:rPr lang="nb-NO" dirty="0">
                <a:latin typeface="Arial Narrow" panose="020B0606020202030204" pitchFamily="34" charset="0"/>
              </a:rPr>
              <a:t>kontaktlærerne </a:t>
            </a:r>
            <a:r>
              <a:rPr lang="nb-NO" dirty="0" smtClean="0">
                <a:latin typeface="Arial Narrow" panose="020B0606020202030204" pitchFamily="34" charset="0"/>
              </a:rPr>
              <a:t>samarbeidet om elevenes behov på trinnet. Dette medførte bedre kvalitet og mer helhetlig tilbud for elever med behov for spes.ped. undervisning.</a:t>
            </a:r>
          </a:p>
          <a:p>
            <a:pPr>
              <a:spcBef>
                <a:spcPts val="0"/>
              </a:spcBef>
              <a:buFont typeface="Arial" panose="020B0604020202020204" pitchFamily="34" charset="0"/>
              <a:buChar char="•"/>
            </a:pPr>
            <a:r>
              <a:rPr lang="nb-NO" dirty="0" smtClean="0">
                <a:latin typeface="Arial Narrow" panose="020B0606020202030204" pitchFamily="34" charset="0"/>
              </a:rPr>
              <a:t>Sosiallærerstilling ble delt inn i to stillinger med ansvar for hvert sitt område:</a:t>
            </a:r>
          </a:p>
          <a:p>
            <a:pPr marL="0" indent="0">
              <a:spcBef>
                <a:spcPts val="0"/>
              </a:spcBef>
              <a:buNone/>
            </a:pPr>
            <a:r>
              <a:rPr lang="nb-NO" dirty="0">
                <a:latin typeface="Arial Narrow" panose="020B0606020202030204" pitchFamily="34" charset="0"/>
              </a:rPr>
              <a:t>		</a:t>
            </a:r>
            <a:r>
              <a:rPr lang="nb-NO" dirty="0" smtClean="0">
                <a:latin typeface="Arial Narrow" panose="020B0606020202030204" pitchFamily="34" charset="0"/>
              </a:rPr>
              <a:t>- Sosiallærer, ansvar for spesialpedagogikk, særskilt norskopplæring og tilpasset opplæring.</a:t>
            </a:r>
          </a:p>
          <a:p>
            <a:pPr marL="0" indent="0">
              <a:spcBef>
                <a:spcPts val="0"/>
              </a:spcBef>
              <a:buNone/>
            </a:pPr>
            <a:r>
              <a:rPr lang="nb-NO" dirty="0">
                <a:latin typeface="Arial Narrow" panose="020B0606020202030204" pitchFamily="34" charset="0"/>
              </a:rPr>
              <a:t>		</a:t>
            </a:r>
            <a:r>
              <a:rPr lang="nb-NO" dirty="0" smtClean="0">
                <a:latin typeface="Arial Narrow" panose="020B0606020202030204" pitchFamily="34" charset="0"/>
              </a:rPr>
              <a:t>- Sosialarbeider, ansvar for skolemiljø.</a:t>
            </a:r>
          </a:p>
          <a:p>
            <a:pPr>
              <a:spcBef>
                <a:spcPts val="0"/>
              </a:spcBef>
              <a:buFont typeface="Arial" panose="020B0604020202020204" pitchFamily="34" charset="0"/>
              <a:buChar char="•"/>
            </a:pPr>
            <a:r>
              <a:rPr lang="nb-NO" dirty="0" smtClean="0">
                <a:latin typeface="Arial Narrow" panose="020B0606020202030204" pitchFamily="34" charset="0"/>
              </a:rPr>
              <a:t>Vedtakene ble fattet presise, men nå med større handlingsrom (mer organisering i små grupper fremfor en til en, årstimer fremfor uketimer)</a:t>
            </a:r>
          </a:p>
          <a:p>
            <a:pPr>
              <a:spcBef>
                <a:spcPts val="0"/>
              </a:spcBef>
              <a:buFont typeface="Arial" panose="020B0604020202020204" pitchFamily="34" charset="0"/>
              <a:buChar char="•"/>
            </a:pPr>
            <a:r>
              <a:rPr lang="nb-NO" dirty="0" smtClean="0">
                <a:latin typeface="Arial Narrow" panose="020B0606020202030204" pitchFamily="34" charset="0"/>
              </a:rPr>
              <a:t>Frigjorde mer ressurser til å jobbe med elever uten vedtak (gråsoneelever</a:t>
            </a:r>
            <a:r>
              <a:rPr lang="nb-NO" dirty="0">
                <a:latin typeface="Arial Narrow" panose="020B0606020202030204" pitchFamily="34" charset="0"/>
              </a:rPr>
              <a:t>). Flere </a:t>
            </a:r>
            <a:r>
              <a:rPr lang="nb-NO" dirty="0" smtClean="0">
                <a:latin typeface="Arial Narrow" panose="020B0606020202030204" pitchFamily="34" charset="0"/>
              </a:rPr>
              <a:t>elever </a:t>
            </a:r>
            <a:r>
              <a:rPr lang="nb-NO" dirty="0">
                <a:latin typeface="Arial Narrow" panose="020B0606020202030204" pitchFamily="34" charset="0"/>
              </a:rPr>
              <a:t>fikk hjelp tidligere.</a:t>
            </a:r>
            <a:endParaRPr lang="nb-NO" dirty="0" smtClean="0">
              <a:latin typeface="Arial Narrow" panose="020B0606020202030204" pitchFamily="34" charset="0"/>
            </a:endParaRPr>
          </a:p>
        </p:txBody>
      </p:sp>
    </p:spTree>
    <p:extLst>
      <p:ext uri="{BB962C8B-B14F-4D97-AF65-F5344CB8AC3E}">
        <p14:creationId xmlns:p14="http://schemas.microsoft.com/office/powerpoint/2010/main" val="23265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924328" y="299248"/>
            <a:ext cx="7010729" cy="1080120"/>
          </a:xfrm>
        </p:spPr>
        <p:txBody>
          <a:bodyPr/>
          <a:lstStyle/>
          <a:p>
            <a:r>
              <a:rPr lang="nb-NO" sz="2800" b="1" dirty="0" smtClean="0">
                <a:latin typeface="Arial Narrow" panose="020B0606020202030204" pitchFamily="34" charset="0"/>
              </a:rPr>
              <a:t>SAMARBEID - HVEM HAR ANSVAR FOR HVA?</a:t>
            </a:r>
            <a:endParaRPr lang="nb-NO" sz="2800" b="1" dirty="0">
              <a:latin typeface="Arial Narrow" panose="020B0606020202030204" pitchFamily="34"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92371640"/>
              </p:ext>
            </p:extLst>
          </p:nvPr>
        </p:nvGraphicFramePr>
        <p:xfrm>
          <a:off x="99235" y="1132760"/>
          <a:ext cx="11989441" cy="5622881"/>
        </p:xfrm>
        <a:graphic>
          <a:graphicData uri="http://schemas.openxmlformats.org/drawingml/2006/table">
            <a:tbl>
              <a:tblPr firstRow="1" bandRow="1">
                <a:tableStyleId>{5C22544A-7EE6-4342-B048-85BDC9FD1C3A}</a:tableStyleId>
              </a:tblPr>
              <a:tblGrid>
                <a:gridCol w="2188400">
                  <a:extLst>
                    <a:ext uri="{9D8B030D-6E8A-4147-A177-3AD203B41FA5}">
                      <a16:colId xmlns:a16="http://schemas.microsoft.com/office/drawing/2014/main" val="20000"/>
                    </a:ext>
                  </a:extLst>
                </a:gridCol>
                <a:gridCol w="2607377">
                  <a:extLst>
                    <a:ext uri="{9D8B030D-6E8A-4147-A177-3AD203B41FA5}">
                      <a16:colId xmlns:a16="http://schemas.microsoft.com/office/drawing/2014/main" val="20001"/>
                    </a:ext>
                  </a:extLst>
                </a:gridCol>
                <a:gridCol w="2397888">
                  <a:extLst>
                    <a:ext uri="{9D8B030D-6E8A-4147-A177-3AD203B41FA5}">
                      <a16:colId xmlns:a16="http://schemas.microsoft.com/office/drawing/2014/main" val="20002"/>
                    </a:ext>
                  </a:extLst>
                </a:gridCol>
                <a:gridCol w="2397888">
                  <a:extLst>
                    <a:ext uri="{9D8B030D-6E8A-4147-A177-3AD203B41FA5}">
                      <a16:colId xmlns:a16="http://schemas.microsoft.com/office/drawing/2014/main" val="20003"/>
                    </a:ext>
                  </a:extLst>
                </a:gridCol>
                <a:gridCol w="2397888">
                  <a:extLst>
                    <a:ext uri="{9D8B030D-6E8A-4147-A177-3AD203B41FA5}">
                      <a16:colId xmlns:a16="http://schemas.microsoft.com/office/drawing/2014/main" val="20004"/>
                    </a:ext>
                  </a:extLst>
                </a:gridCol>
              </a:tblGrid>
              <a:tr h="691033">
                <a:tc>
                  <a:txBody>
                    <a:bodyPr/>
                    <a:lstStyle/>
                    <a:p>
                      <a:r>
                        <a:rPr lang="nb-NO" sz="1600" dirty="0" smtClean="0">
                          <a:latin typeface="Arial Narrow" panose="020B0606020202030204" pitchFamily="34" charset="0"/>
                        </a:rPr>
                        <a:t>Eks.</a:t>
                      </a:r>
                      <a:endParaRPr lang="nb-NO" sz="1600" dirty="0">
                        <a:latin typeface="Arial Narrow" panose="020B0606020202030204" pitchFamily="34" charset="0"/>
                      </a:endParaRPr>
                    </a:p>
                  </a:txBody>
                  <a:tcPr/>
                </a:tc>
                <a:tc>
                  <a:txBody>
                    <a:bodyPr/>
                    <a:lstStyle/>
                    <a:p>
                      <a:r>
                        <a:rPr lang="nb-NO" sz="1600" dirty="0" err="1" smtClean="0">
                          <a:latin typeface="Arial Narrow" panose="020B0606020202030204" pitchFamily="34" charset="0"/>
                        </a:rPr>
                        <a:t>Spes.ped</a:t>
                      </a:r>
                      <a:r>
                        <a:rPr lang="nb-NO" sz="1600" dirty="0" smtClean="0">
                          <a:latin typeface="Arial Narrow" panose="020B0606020202030204" pitchFamily="34" charset="0"/>
                        </a:rPr>
                        <a:t>./</a:t>
                      </a:r>
                    </a:p>
                    <a:p>
                      <a:r>
                        <a:rPr lang="nb-NO" sz="1600" dirty="0" smtClean="0">
                          <a:latin typeface="Arial Narrow" panose="020B0606020202030204" pitchFamily="34" charset="0"/>
                        </a:rPr>
                        <a:t>ressurslærer</a:t>
                      </a:r>
                      <a:endParaRPr lang="nb-NO" sz="1600" dirty="0">
                        <a:latin typeface="Arial Narrow" panose="020B0606020202030204" pitchFamily="34" charset="0"/>
                      </a:endParaRPr>
                    </a:p>
                  </a:txBody>
                  <a:tcPr/>
                </a:tc>
                <a:tc>
                  <a:txBody>
                    <a:bodyPr/>
                    <a:lstStyle/>
                    <a:p>
                      <a:r>
                        <a:rPr lang="nb-NO" sz="1600" dirty="0" smtClean="0">
                          <a:latin typeface="Arial Narrow" panose="020B0606020202030204" pitchFamily="34" charset="0"/>
                        </a:rPr>
                        <a:t>Kontaktlærer</a:t>
                      </a:r>
                      <a:endParaRPr lang="nb-NO" sz="1600" dirty="0">
                        <a:latin typeface="Arial Narrow" panose="020B0606020202030204" pitchFamily="34" charset="0"/>
                      </a:endParaRPr>
                    </a:p>
                  </a:txBody>
                  <a:tcPr/>
                </a:tc>
                <a:tc>
                  <a:txBody>
                    <a:bodyPr/>
                    <a:lstStyle/>
                    <a:p>
                      <a:r>
                        <a:rPr lang="nb-NO" sz="1600" dirty="0" smtClean="0">
                          <a:latin typeface="Arial Narrow" panose="020B0606020202030204" pitchFamily="34" charset="0"/>
                        </a:rPr>
                        <a:t>Assistent</a:t>
                      </a:r>
                      <a:endParaRPr lang="nb-NO" sz="1600" dirty="0">
                        <a:latin typeface="Arial Narrow" panose="020B0606020202030204" pitchFamily="34" charset="0"/>
                      </a:endParaRPr>
                    </a:p>
                  </a:txBody>
                  <a:tcPr/>
                </a:tc>
                <a:tc>
                  <a:txBody>
                    <a:bodyPr/>
                    <a:lstStyle/>
                    <a:p>
                      <a:r>
                        <a:rPr lang="nb-NO" sz="1600" dirty="0" smtClean="0">
                          <a:latin typeface="Arial Narrow" panose="020B0606020202030204" pitchFamily="34" charset="0"/>
                        </a:rPr>
                        <a:t>Spes.ped.</a:t>
                      </a:r>
                    </a:p>
                    <a:p>
                      <a:r>
                        <a:rPr lang="nb-NO" sz="1600" dirty="0" smtClean="0">
                          <a:latin typeface="Arial Narrow" panose="020B0606020202030204" pitchFamily="34" charset="0"/>
                        </a:rPr>
                        <a:t>koordinator</a:t>
                      </a:r>
                      <a:endParaRPr lang="nb-NO" sz="1600" dirty="0">
                        <a:latin typeface="Arial Narrow" panose="020B0606020202030204" pitchFamily="34" charset="0"/>
                      </a:endParaRPr>
                    </a:p>
                  </a:txBody>
                  <a:tcPr/>
                </a:tc>
                <a:extLst>
                  <a:ext uri="{0D108BD9-81ED-4DB2-BD59-A6C34878D82A}">
                    <a16:rowId xmlns:a16="http://schemas.microsoft.com/office/drawing/2014/main" val="10000"/>
                  </a:ext>
                </a:extLst>
              </a:tr>
              <a:tr h="4931848">
                <a:tc>
                  <a:txBody>
                    <a:bodyPr/>
                    <a:lstStyle/>
                    <a:p>
                      <a:r>
                        <a:rPr lang="nb-NO" sz="1600" dirty="0" smtClean="0">
                          <a:latin typeface="Arial Narrow" panose="020B0606020202030204" pitchFamily="34" charset="0"/>
                        </a:rPr>
                        <a:t>En elev som har 722</a:t>
                      </a:r>
                      <a:r>
                        <a:rPr lang="nb-NO" sz="1600" baseline="0" dirty="0" smtClean="0">
                          <a:latin typeface="Arial Narrow" panose="020B0606020202030204" pitchFamily="34" charset="0"/>
                        </a:rPr>
                        <a:t> årstimer. </a:t>
                      </a:r>
                    </a:p>
                    <a:p>
                      <a:endParaRPr lang="nb-NO" sz="1600" baseline="0" dirty="0" smtClean="0">
                        <a:latin typeface="Arial Narrow" panose="020B0606020202030204" pitchFamily="34" charset="0"/>
                      </a:endParaRPr>
                    </a:p>
                    <a:p>
                      <a:r>
                        <a:rPr lang="nb-NO" sz="1600" baseline="0" dirty="0" smtClean="0">
                          <a:latin typeface="Arial Narrow" panose="020B0606020202030204" pitchFamily="34" charset="0"/>
                        </a:rPr>
                        <a:t>Spes. </a:t>
                      </a:r>
                      <a:r>
                        <a:rPr lang="nb-NO" sz="1600" baseline="0" dirty="0" err="1" smtClean="0">
                          <a:latin typeface="Arial Narrow" panose="020B0606020202030204" pitchFamily="34" charset="0"/>
                        </a:rPr>
                        <a:t>ped</a:t>
                      </a:r>
                      <a:r>
                        <a:rPr lang="nb-NO" sz="1600" baseline="0" dirty="0" smtClean="0">
                          <a:latin typeface="Arial Narrow" panose="020B0606020202030204" pitchFamily="34" charset="0"/>
                        </a:rPr>
                        <a:t>. undervisning foregår i uken:</a:t>
                      </a:r>
                    </a:p>
                    <a:p>
                      <a:pPr marL="171450" indent="-171450">
                        <a:buFontTx/>
                        <a:buChar char="-"/>
                      </a:pPr>
                      <a:r>
                        <a:rPr lang="nb-NO" sz="1600" baseline="0" dirty="0" smtClean="0">
                          <a:latin typeface="Arial Narrow" panose="020B0606020202030204" pitchFamily="34" charset="0"/>
                        </a:rPr>
                        <a:t>4 timer i smågruppe med spesialpedagog</a:t>
                      </a:r>
                    </a:p>
                    <a:p>
                      <a:pPr marL="171450" indent="-171450">
                        <a:buFontTx/>
                        <a:buChar char="-"/>
                      </a:pPr>
                      <a:r>
                        <a:rPr lang="nb-NO" sz="1600" dirty="0" smtClean="0">
                          <a:latin typeface="Arial Narrow" panose="020B0606020202030204" pitchFamily="34" charset="0"/>
                        </a:rPr>
                        <a:t>4</a:t>
                      </a:r>
                      <a:r>
                        <a:rPr lang="nb-NO" sz="1600" baseline="0" dirty="0" smtClean="0">
                          <a:latin typeface="Arial Narrow" panose="020B0606020202030204" pitchFamily="34" charset="0"/>
                        </a:rPr>
                        <a:t> timer i mestringsgruppe (større gruppe) med spesialpedagog/</a:t>
                      </a:r>
                    </a:p>
                    <a:p>
                      <a:pPr marL="0" indent="0">
                        <a:buFontTx/>
                        <a:buNone/>
                      </a:pPr>
                      <a:r>
                        <a:rPr lang="nb-NO" sz="1600" baseline="0" dirty="0" smtClean="0">
                          <a:latin typeface="Arial Narrow" panose="020B0606020202030204" pitchFamily="34" charset="0"/>
                        </a:rPr>
                        <a:t>    kontaktlærer</a:t>
                      </a:r>
                    </a:p>
                    <a:p>
                      <a:pPr marL="171450" indent="-171450">
                        <a:buFontTx/>
                        <a:buChar char="-"/>
                      </a:pPr>
                      <a:r>
                        <a:rPr lang="nb-NO" sz="1600" baseline="0" dirty="0" smtClean="0">
                          <a:latin typeface="Arial Narrow" panose="020B0606020202030204" pitchFamily="34" charset="0"/>
                        </a:rPr>
                        <a:t>4 timer ekstra lærerstøtte i klassen</a:t>
                      </a:r>
                    </a:p>
                    <a:p>
                      <a:pPr marL="171450" indent="-171450">
                        <a:buFontTx/>
                        <a:buChar char="-"/>
                      </a:pPr>
                      <a:r>
                        <a:rPr lang="nb-NO" sz="1600" baseline="0" dirty="0" smtClean="0">
                          <a:latin typeface="Arial Narrow" panose="020B0606020202030204" pitchFamily="34" charset="0"/>
                        </a:rPr>
                        <a:t>Økt voksentetthet (færre elever per kontaktgruppe)</a:t>
                      </a:r>
                    </a:p>
                    <a:p>
                      <a:pPr marL="171450" indent="-171450">
                        <a:buFontTx/>
                        <a:buChar char="-"/>
                      </a:pPr>
                      <a:r>
                        <a:rPr lang="nb-NO" sz="1600" baseline="0" dirty="0" smtClean="0">
                          <a:latin typeface="Arial Narrow" panose="020B0606020202030204" pitchFamily="34" charset="0"/>
                        </a:rPr>
                        <a:t>7 timer med oppfølging av assistenter</a:t>
                      </a:r>
                      <a:endParaRPr lang="nb-NO" sz="1600" dirty="0">
                        <a:latin typeface="Arial Narrow" panose="020B0606020202030204" pitchFamily="34" charset="0"/>
                      </a:endParaRPr>
                    </a:p>
                  </a:txBody>
                  <a:tcPr/>
                </a:tc>
                <a:tc>
                  <a:txBody>
                    <a:bodyPr/>
                    <a:lstStyle/>
                    <a:p>
                      <a:pPr marL="171450" indent="-171450">
                        <a:buFontTx/>
                        <a:buChar char="-"/>
                      </a:pPr>
                      <a:r>
                        <a:rPr lang="nb-NO" sz="1600" dirty="0" err="1" smtClean="0">
                          <a:latin typeface="Arial Narrow" panose="020B0606020202030204" pitchFamily="34" charset="0"/>
                        </a:rPr>
                        <a:t>Samskrive</a:t>
                      </a:r>
                      <a:r>
                        <a:rPr lang="nb-NO" sz="1600" dirty="0" smtClean="0">
                          <a:latin typeface="Arial Narrow" panose="020B0606020202030204" pitchFamily="34" charset="0"/>
                        </a:rPr>
                        <a:t> IOP med kontaktlærer</a:t>
                      </a:r>
                    </a:p>
                    <a:p>
                      <a:pPr marL="171450" indent="-171450">
                        <a:buFontTx/>
                        <a:buChar char="-"/>
                      </a:pPr>
                      <a:r>
                        <a:rPr lang="nb-NO" sz="1600" dirty="0" smtClean="0">
                          <a:latin typeface="Arial Narrow" panose="020B0606020202030204" pitchFamily="34" charset="0"/>
                        </a:rPr>
                        <a:t>Ansvar for å klargjøre målene og IOP-malen</a:t>
                      </a:r>
                    </a:p>
                    <a:p>
                      <a:pPr marL="171450" indent="-171450">
                        <a:buFontTx/>
                        <a:buChar char="-"/>
                      </a:pPr>
                      <a:r>
                        <a:rPr lang="nb-NO" sz="1600" dirty="0" smtClean="0">
                          <a:latin typeface="Arial Narrow" panose="020B0606020202030204" pitchFamily="34" charset="0"/>
                        </a:rPr>
                        <a:t>Løpende vurdering av måloppnåelse</a:t>
                      </a:r>
                    </a:p>
                    <a:p>
                      <a:pPr marL="171450" indent="-171450">
                        <a:buFontTx/>
                        <a:buChar char="-"/>
                      </a:pPr>
                      <a:r>
                        <a:rPr lang="nb-NO" sz="1600" dirty="0" smtClean="0">
                          <a:latin typeface="Arial Narrow" panose="020B0606020202030204" pitchFamily="34" charset="0"/>
                        </a:rPr>
                        <a:t>Organisering/oppfølging</a:t>
                      </a:r>
                      <a:r>
                        <a:rPr lang="nb-NO" sz="1600" baseline="0" dirty="0" smtClean="0">
                          <a:latin typeface="Arial Narrow" panose="020B0606020202030204" pitchFamily="34" charset="0"/>
                        </a:rPr>
                        <a:t> av spesialundervisning i smågrupper/støtte i større grupper</a:t>
                      </a:r>
                    </a:p>
                    <a:p>
                      <a:pPr marL="171450" indent="-171450">
                        <a:buFontTx/>
                        <a:buChar char="-"/>
                      </a:pPr>
                      <a:r>
                        <a:rPr lang="nb-NO" sz="1600" baseline="0" dirty="0" smtClean="0">
                          <a:latin typeface="Arial Narrow" panose="020B0606020202030204" pitchFamily="34" charset="0"/>
                        </a:rPr>
                        <a:t>Har spisskompetanse på spesialpedagogiske tiltak og har derfor et medansvar for å kvalitetssikre det som skjer i klassen </a:t>
                      </a:r>
                      <a:endParaRPr lang="nb-NO" sz="1600" dirty="0" smtClean="0">
                        <a:latin typeface="Arial Narrow" panose="020B0606020202030204" pitchFamily="34" charset="0"/>
                      </a:endParaRPr>
                    </a:p>
                    <a:p>
                      <a:endParaRPr lang="nb-NO" sz="1600" dirty="0">
                        <a:latin typeface="Arial Narrow" panose="020B0606020202030204" pitchFamily="34" charset="0"/>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600" dirty="0" err="1" smtClean="0">
                          <a:latin typeface="Arial Narrow" panose="020B0606020202030204" pitchFamily="34" charset="0"/>
                        </a:rPr>
                        <a:t>Samskrive</a:t>
                      </a:r>
                      <a:r>
                        <a:rPr lang="nb-NO" sz="1600" dirty="0" smtClean="0">
                          <a:latin typeface="Arial Narrow" panose="020B0606020202030204" pitchFamily="34" charset="0"/>
                        </a:rPr>
                        <a:t> IOP med spes.ped.</a:t>
                      </a:r>
                    </a:p>
                    <a:p>
                      <a:pPr marL="171450" indent="-171450">
                        <a:buFontTx/>
                        <a:buChar char="-"/>
                      </a:pPr>
                      <a:r>
                        <a:rPr lang="nb-NO" sz="1600" dirty="0" smtClean="0">
                          <a:latin typeface="Arial Narrow" panose="020B0606020202030204" pitchFamily="34" charset="0"/>
                        </a:rPr>
                        <a:t>Ansvar</a:t>
                      </a:r>
                      <a:r>
                        <a:rPr lang="nb-NO" sz="1600" baseline="0" dirty="0" smtClean="0">
                          <a:latin typeface="Arial Narrow" panose="020B0606020202030204" pitchFamily="34" charset="0"/>
                        </a:rPr>
                        <a:t> for</a:t>
                      </a:r>
                      <a:r>
                        <a:rPr lang="nb-NO" sz="1600" dirty="0" smtClean="0">
                          <a:latin typeface="Arial Narrow" panose="020B0606020202030204" pitchFamily="34" charset="0"/>
                        </a:rPr>
                        <a:t> frister</a:t>
                      </a:r>
                    </a:p>
                    <a:p>
                      <a:pPr marL="171450" indent="-171450">
                        <a:buFontTx/>
                        <a:buChar char="-"/>
                      </a:pPr>
                      <a:r>
                        <a:rPr lang="nb-NO" sz="1600" dirty="0" smtClean="0">
                          <a:latin typeface="Arial Narrow" panose="020B0606020202030204" pitchFamily="34" charset="0"/>
                        </a:rPr>
                        <a:t>Ansvar for å sette i gang samarbeid</a:t>
                      </a:r>
                      <a:r>
                        <a:rPr lang="nb-NO" sz="1600" baseline="0" dirty="0" smtClean="0">
                          <a:latin typeface="Arial Narrow" panose="020B0606020202030204" pitchFamily="34" charset="0"/>
                        </a:rPr>
                        <a:t> med spes.ped./</a:t>
                      </a:r>
                      <a:r>
                        <a:rPr lang="nb-NO" sz="1600" baseline="0" dirty="0" err="1" smtClean="0">
                          <a:latin typeface="Arial Narrow" panose="020B0606020202030204" pitchFamily="34" charset="0"/>
                        </a:rPr>
                        <a:t>ress.lærer</a:t>
                      </a:r>
                      <a:endParaRPr lang="nb-NO" sz="1600" dirty="0" smtClean="0">
                        <a:latin typeface="Arial Narrow" panose="020B0606020202030204" pitchFamily="34" charset="0"/>
                      </a:endParaRPr>
                    </a:p>
                    <a:p>
                      <a:pPr marL="171450" indent="-171450">
                        <a:buFontTx/>
                        <a:buChar char="-"/>
                      </a:pPr>
                      <a:r>
                        <a:rPr lang="nb-NO" sz="1600" dirty="0" smtClean="0">
                          <a:latin typeface="Arial Narrow" panose="020B0606020202030204" pitchFamily="34" charset="0"/>
                        </a:rPr>
                        <a:t>Løpende vurdering av måloppnåelse</a:t>
                      </a:r>
                    </a:p>
                    <a:p>
                      <a:pPr marL="171450" indent="-171450">
                        <a:buFontTx/>
                        <a:buChar char="-"/>
                      </a:pPr>
                      <a:r>
                        <a:rPr lang="nb-NO" sz="1600" dirty="0" smtClean="0">
                          <a:latin typeface="Arial Narrow" panose="020B0606020202030204" pitchFamily="34" charset="0"/>
                        </a:rPr>
                        <a:t>Organisering/oppfølging</a:t>
                      </a:r>
                      <a:r>
                        <a:rPr lang="nb-NO" sz="1600" baseline="0" dirty="0" smtClean="0">
                          <a:latin typeface="Arial Narrow" panose="020B0606020202030204" pitchFamily="34" charset="0"/>
                        </a:rPr>
                        <a:t> av spesialundervisning i klassen/mestringsgruppe</a:t>
                      </a:r>
                      <a:endParaRPr lang="nb-NO" sz="1600" dirty="0">
                        <a:latin typeface="Arial Narrow" panose="020B0606020202030204" pitchFamily="34" charset="0"/>
                      </a:endParaRPr>
                    </a:p>
                  </a:txBody>
                  <a:tcPr/>
                </a:tc>
                <a:tc>
                  <a:txBody>
                    <a:bodyPr/>
                    <a:lstStyle/>
                    <a:p>
                      <a:pPr marL="171450" indent="-171450">
                        <a:buFontTx/>
                        <a:buChar char="-"/>
                      </a:pPr>
                      <a:r>
                        <a:rPr lang="nb-NO" sz="1600" dirty="0" smtClean="0">
                          <a:latin typeface="Arial Narrow" panose="020B0606020202030204" pitchFamily="34" charset="0"/>
                        </a:rPr>
                        <a:t>Gjennomføring av undervisningsopplegg</a:t>
                      </a:r>
                    </a:p>
                    <a:p>
                      <a:pPr marL="171450" indent="-171450">
                        <a:buFontTx/>
                        <a:buChar char="-"/>
                      </a:pPr>
                      <a:r>
                        <a:rPr lang="nb-NO" sz="1600" dirty="0" smtClean="0">
                          <a:latin typeface="Arial Narrow" panose="020B0606020202030204" pitchFamily="34" charset="0"/>
                        </a:rPr>
                        <a:t>Samarbeide/kommunisere med kontaktlærer/</a:t>
                      </a:r>
                    </a:p>
                    <a:p>
                      <a:pPr marL="171450" indent="-171450">
                        <a:buFontTx/>
                        <a:buChar char="-"/>
                      </a:pPr>
                      <a:r>
                        <a:rPr lang="nb-NO" sz="1600" dirty="0" err="1" smtClean="0">
                          <a:latin typeface="Arial Narrow" panose="020B0606020202030204" pitchFamily="34" charset="0"/>
                        </a:rPr>
                        <a:t>spes.ped.lærer</a:t>
                      </a:r>
                      <a:r>
                        <a:rPr lang="nb-NO" sz="1600" dirty="0" smtClean="0">
                          <a:latin typeface="Arial Narrow" panose="020B0606020202030204" pitchFamily="34" charset="0"/>
                        </a:rPr>
                        <a:t>/</a:t>
                      </a:r>
                      <a:r>
                        <a:rPr lang="nb-NO" sz="1600" baseline="0" dirty="0" smtClean="0">
                          <a:latin typeface="Arial Narrow" panose="020B0606020202030204" pitchFamily="34" charset="0"/>
                        </a:rPr>
                        <a:t> </a:t>
                      </a:r>
                      <a:r>
                        <a:rPr lang="nb-NO" sz="1600" dirty="0" err="1" smtClean="0">
                          <a:latin typeface="Arial Narrow" panose="020B0606020202030204" pitchFamily="34" charset="0"/>
                        </a:rPr>
                        <a:t>spes.ped.koordinator</a:t>
                      </a:r>
                      <a:endParaRPr lang="nb-NO" sz="1600" dirty="0">
                        <a:latin typeface="Arial Narrow" panose="020B0606020202030204" pitchFamily="34" charset="0"/>
                      </a:endParaRPr>
                    </a:p>
                  </a:txBody>
                  <a:tcPr/>
                </a:tc>
                <a:tc>
                  <a:txBody>
                    <a:bodyPr/>
                    <a:lstStyle/>
                    <a:p>
                      <a:pPr marL="171450" indent="-171450">
                        <a:buFontTx/>
                        <a:buChar char="-"/>
                      </a:pPr>
                      <a:r>
                        <a:rPr lang="nb-NO" sz="1600" dirty="0" smtClean="0">
                          <a:latin typeface="Arial Narrow" panose="020B0606020202030204" pitchFamily="34" charset="0"/>
                        </a:rPr>
                        <a:t>Oppfølging</a:t>
                      </a:r>
                      <a:r>
                        <a:rPr lang="nb-NO" sz="1600" baseline="0" dirty="0" smtClean="0">
                          <a:latin typeface="Arial Narrow" panose="020B0606020202030204" pitchFamily="34" charset="0"/>
                        </a:rPr>
                        <a:t> og ve</a:t>
                      </a:r>
                      <a:r>
                        <a:rPr lang="nb-NO" sz="1600" dirty="0" smtClean="0">
                          <a:latin typeface="Arial Narrow" panose="020B0606020202030204" pitchFamily="34" charset="0"/>
                        </a:rPr>
                        <a:t>iledning av spes.ped., </a:t>
                      </a:r>
                      <a:r>
                        <a:rPr lang="nb-NO" sz="1600" dirty="0" err="1" smtClean="0">
                          <a:latin typeface="Arial Narrow" panose="020B0606020202030204" pitchFamily="34" charset="0"/>
                        </a:rPr>
                        <a:t>ress.lærer</a:t>
                      </a:r>
                      <a:r>
                        <a:rPr lang="nb-NO" sz="1600" dirty="0" smtClean="0">
                          <a:latin typeface="Arial Narrow" panose="020B0606020202030204" pitchFamily="34" charset="0"/>
                        </a:rPr>
                        <a:t>, </a:t>
                      </a:r>
                      <a:r>
                        <a:rPr lang="nb-NO" sz="1600" baseline="0" dirty="0" smtClean="0">
                          <a:latin typeface="Arial Narrow" panose="020B0606020202030204" pitchFamily="34" charset="0"/>
                        </a:rPr>
                        <a:t>kontaktlærer og assistent</a:t>
                      </a:r>
                    </a:p>
                    <a:p>
                      <a:pPr marL="171450" indent="-171450">
                        <a:buFontTx/>
                        <a:buChar char="-"/>
                      </a:pPr>
                      <a:r>
                        <a:rPr lang="nb-NO" sz="1600" baseline="0" dirty="0" smtClean="0">
                          <a:latin typeface="Arial Narrow" panose="020B0606020202030204" pitchFamily="34" charset="0"/>
                        </a:rPr>
                        <a:t>Koordinere samarbeidet rundt eleven</a:t>
                      </a:r>
                    </a:p>
                    <a:p>
                      <a:pPr marL="171450" indent="-171450">
                        <a:buFontTx/>
                        <a:buChar char="-"/>
                      </a:pPr>
                      <a:r>
                        <a:rPr lang="nb-NO" sz="1600" baseline="0" dirty="0" smtClean="0">
                          <a:latin typeface="Arial Narrow" panose="020B0606020202030204" pitchFamily="34" charset="0"/>
                        </a:rPr>
                        <a:t>Kartlegging</a:t>
                      </a:r>
                    </a:p>
                    <a:p>
                      <a:pPr marL="171450" indent="-171450">
                        <a:buFontTx/>
                        <a:buChar char="-"/>
                      </a:pPr>
                      <a:r>
                        <a:rPr lang="nb-NO" sz="1600" baseline="0" dirty="0" smtClean="0">
                          <a:latin typeface="Arial Narrow" panose="020B0606020202030204" pitchFamily="34" charset="0"/>
                        </a:rPr>
                        <a:t>Godkjenne IOP og </a:t>
                      </a:r>
                      <a:r>
                        <a:rPr lang="nb-NO" sz="1600" baseline="0" dirty="0" err="1" smtClean="0">
                          <a:latin typeface="Arial Narrow" panose="020B0606020202030204" pitchFamily="34" charset="0"/>
                        </a:rPr>
                        <a:t>årsvurdering</a:t>
                      </a:r>
                      <a:endParaRPr lang="nb-NO" sz="1600" baseline="0" dirty="0" smtClean="0">
                        <a:latin typeface="Arial Narrow" panose="020B0606020202030204" pitchFamily="34" charset="0"/>
                      </a:endParaRPr>
                    </a:p>
                    <a:p>
                      <a:pPr marL="171450" indent="-171450">
                        <a:buFontTx/>
                        <a:buChar char="-"/>
                      </a:pPr>
                      <a:r>
                        <a:rPr lang="nb-NO" sz="1600" baseline="0" dirty="0" smtClean="0">
                          <a:latin typeface="Arial Narrow" panose="020B0606020202030204" pitchFamily="34" charset="0"/>
                        </a:rPr>
                        <a:t>Følge opp henvisning til    r-team, </a:t>
                      </a:r>
                      <a:r>
                        <a:rPr lang="nb-NO" sz="1600" baseline="0" dirty="0" err="1" smtClean="0">
                          <a:latin typeface="Arial Narrow" panose="020B0606020202030204" pitchFamily="34" charset="0"/>
                        </a:rPr>
                        <a:t>ppt</a:t>
                      </a:r>
                      <a:r>
                        <a:rPr lang="nb-NO" sz="1600" baseline="0" dirty="0" smtClean="0">
                          <a:latin typeface="Arial Narrow" panose="020B0606020202030204" pitchFamily="34" charset="0"/>
                        </a:rPr>
                        <a:t>, </a:t>
                      </a:r>
                      <a:r>
                        <a:rPr lang="nb-NO" sz="1600" baseline="0" dirty="0" err="1" smtClean="0">
                          <a:latin typeface="Arial Narrow" panose="020B0606020202030204" pitchFamily="34" charset="0"/>
                        </a:rPr>
                        <a:t>hab.team</a:t>
                      </a:r>
                      <a:r>
                        <a:rPr lang="nb-NO" sz="1600" baseline="0" dirty="0" smtClean="0">
                          <a:latin typeface="Arial Narrow" panose="020B0606020202030204" pitchFamily="34" charset="0"/>
                        </a:rPr>
                        <a:t> osv.</a:t>
                      </a:r>
                      <a:endParaRPr lang="nb-NO" sz="1600" dirty="0">
                        <a:latin typeface="Arial Narrow" panose="020B0606020202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32559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2"/>
          <a:srcRect l="8657" t="19817" r="10133" b="9653"/>
          <a:stretch/>
        </p:blipFill>
        <p:spPr>
          <a:xfrm>
            <a:off x="54657" y="1757142"/>
            <a:ext cx="5956584" cy="3939031"/>
          </a:xfrm>
          <a:prstGeom prst="rect">
            <a:avLst/>
          </a:prstGeom>
        </p:spPr>
      </p:pic>
      <p:sp>
        <p:nvSpPr>
          <p:cNvPr id="5" name="Tittel 1"/>
          <p:cNvSpPr txBox="1">
            <a:spLocks/>
          </p:cNvSpPr>
          <p:nvPr/>
        </p:nvSpPr>
        <p:spPr>
          <a:xfrm>
            <a:off x="419621" y="558744"/>
            <a:ext cx="11333852" cy="76075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b-NO" sz="3200" b="1" dirty="0" smtClean="0">
                <a:latin typeface="Arial Narrow" panose="020B0606020202030204" pitchFamily="34" charset="0"/>
              </a:rPr>
              <a:t>RUTINER FOR § 5.1 – REKTORS SJEKKLISTE</a:t>
            </a:r>
            <a:endParaRPr lang="nb-NO" sz="3200" b="1" dirty="0">
              <a:latin typeface="Arial Narrow" panose="020B0606020202030204" pitchFamily="34" charset="0"/>
            </a:endParaRPr>
          </a:p>
        </p:txBody>
      </p:sp>
      <p:pic>
        <p:nvPicPr>
          <p:cNvPr id="2" name="Bilde 1"/>
          <p:cNvPicPr>
            <a:picLocks noChangeAspect="1"/>
          </p:cNvPicPr>
          <p:nvPr/>
        </p:nvPicPr>
        <p:blipFill>
          <a:blip r:embed="rId3"/>
          <a:stretch>
            <a:fillRect/>
          </a:stretch>
        </p:blipFill>
        <p:spPr>
          <a:xfrm>
            <a:off x="6086547" y="1638809"/>
            <a:ext cx="6032220" cy="4057364"/>
          </a:xfrm>
          <a:prstGeom prst="rect">
            <a:avLst/>
          </a:prstGeom>
        </p:spPr>
      </p:pic>
    </p:spTree>
    <p:extLst>
      <p:ext uri="{BB962C8B-B14F-4D97-AF65-F5344CB8AC3E}">
        <p14:creationId xmlns:p14="http://schemas.microsoft.com/office/powerpoint/2010/main" val="3589726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3" y="468283"/>
            <a:ext cx="8596668" cy="969819"/>
          </a:xfrm>
        </p:spPr>
        <p:txBody>
          <a:bodyPr/>
          <a:lstStyle/>
          <a:p>
            <a:r>
              <a:rPr lang="nb-NO" b="1" dirty="0" smtClean="0">
                <a:latin typeface="Arial Narrow" panose="020B0606020202030204" pitchFamily="34" charset="0"/>
              </a:rPr>
              <a:t>NY PRAKSIS</a:t>
            </a:r>
            <a:endParaRPr lang="nb-NO" b="1" dirty="0">
              <a:latin typeface="Arial Narrow" panose="020B0606020202030204" pitchFamily="34" charset="0"/>
            </a:endParaRPr>
          </a:p>
        </p:txBody>
      </p:sp>
      <p:sp>
        <p:nvSpPr>
          <p:cNvPr id="3" name="Plassholder for innhold 2"/>
          <p:cNvSpPr>
            <a:spLocks noGrp="1"/>
          </p:cNvSpPr>
          <p:nvPr>
            <p:ph idx="1"/>
          </p:nvPr>
        </p:nvSpPr>
        <p:spPr>
          <a:xfrm>
            <a:off x="677333" y="1288473"/>
            <a:ext cx="9226083" cy="5189819"/>
          </a:xfrm>
        </p:spPr>
        <p:txBody>
          <a:bodyPr>
            <a:normAutofit fontScale="85000" lnSpcReduction="10000"/>
          </a:bodyPr>
          <a:lstStyle/>
          <a:p>
            <a:pPr>
              <a:buFont typeface="Arial" panose="020B0604020202020204" pitchFamily="34" charset="0"/>
              <a:buChar char="•"/>
            </a:pPr>
            <a:r>
              <a:rPr lang="nb-NO" dirty="0" err="1" smtClean="0">
                <a:latin typeface="Arial Narrow" panose="020B0606020202030204" pitchFamily="34" charset="0"/>
              </a:rPr>
              <a:t>Spes.ped.koordinator</a:t>
            </a:r>
            <a:r>
              <a:rPr lang="nb-NO" dirty="0" smtClean="0">
                <a:latin typeface="Arial Narrow" panose="020B0606020202030204" pitchFamily="34" charset="0"/>
              </a:rPr>
              <a:t> har det overordnede ansvaret for spesialundervisningen.</a:t>
            </a:r>
          </a:p>
          <a:p>
            <a:pPr>
              <a:buFont typeface="Arial" panose="020B0604020202020204" pitchFamily="34" charset="0"/>
              <a:buChar char="•"/>
            </a:pPr>
            <a:r>
              <a:rPr lang="nb-NO" dirty="0" smtClean="0">
                <a:latin typeface="Arial Narrow" panose="020B0606020202030204" pitchFamily="34" charset="0"/>
              </a:rPr>
              <a:t>En viktig </a:t>
            </a:r>
            <a:r>
              <a:rPr lang="nb-NO" dirty="0">
                <a:latin typeface="Arial Narrow" panose="020B0606020202030204" pitchFamily="34" charset="0"/>
              </a:rPr>
              <a:t>forutsetning for at spesialundervisning kan ha </a:t>
            </a:r>
            <a:r>
              <a:rPr lang="nb-NO" dirty="0" smtClean="0">
                <a:latin typeface="Arial Narrow" panose="020B0606020202030204" pitchFamily="34" charset="0"/>
              </a:rPr>
              <a:t>god effekt </a:t>
            </a:r>
            <a:r>
              <a:rPr lang="nb-NO" dirty="0">
                <a:latin typeface="Arial Narrow" panose="020B0606020202030204" pitchFamily="34" charset="0"/>
              </a:rPr>
              <a:t>er at innholdet har høy kvalitet og blir fulgt opp av dyktige </a:t>
            </a:r>
            <a:r>
              <a:rPr lang="nb-NO" dirty="0" smtClean="0">
                <a:latin typeface="Arial Narrow" panose="020B0606020202030204" pitchFamily="34" charset="0"/>
              </a:rPr>
              <a:t>fagpersoner. Alle spesialpedagogene på Ammerud skole har både en </a:t>
            </a:r>
            <a:r>
              <a:rPr lang="nb-NO" dirty="0" err="1" smtClean="0">
                <a:latin typeface="Arial Narrow" panose="020B0606020202030204" pitchFamily="34" charset="0"/>
              </a:rPr>
              <a:t>bacherlor</a:t>
            </a:r>
            <a:r>
              <a:rPr lang="nb-NO" dirty="0" smtClean="0">
                <a:latin typeface="Arial Narrow" panose="020B0606020202030204" pitchFamily="34" charset="0"/>
              </a:rPr>
              <a:t> og en master fra universitetet.</a:t>
            </a:r>
          </a:p>
          <a:p>
            <a:pPr>
              <a:buFont typeface="Arial" panose="020B0604020202020204" pitchFamily="34" charset="0"/>
              <a:buChar char="•"/>
            </a:pPr>
            <a:r>
              <a:rPr lang="nb-NO" dirty="0" smtClean="0">
                <a:latin typeface="Arial Narrow" panose="020B0606020202030204" pitchFamily="34" charset="0"/>
              </a:rPr>
              <a:t>Alle rapporter, vurderinger, søknader, vedtakene osv. kvalitetssikres av </a:t>
            </a:r>
            <a:r>
              <a:rPr lang="nb-NO" dirty="0" err="1" smtClean="0">
                <a:latin typeface="Arial Narrow" panose="020B0606020202030204" pitchFamily="34" charset="0"/>
              </a:rPr>
              <a:t>spes.ped.koordinator</a:t>
            </a:r>
            <a:r>
              <a:rPr lang="nb-NO" dirty="0" smtClean="0">
                <a:latin typeface="Arial Narrow" panose="020B0606020202030204" pitchFamily="34" charset="0"/>
              </a:rPr>
              <a:t> før godkjenning av rektor.</a:t>
            </a:r>
          </a:p>
          <a:p>
            <a:pPr>
              <a:buFont typeface="Arial" panose="020B0604020202020204" pitchFamily="34" charset="0"/>
              <a:buChar char="•"/>
            </a:pPr>
            <a:r>
              <a:rPr lang="nb-NO" dirty="0" err="1" smtClean="0">
                <a:latin typeface="Arial Narrow" panose="020B0606020202030204" pitchFamily="34" charset="0"/>
              </a:rPr>
              <a:t>Elevtimen</a:t>
            </a:r>
            <a:r>
              <a:rPr lang="nb-NO" dirty="0" smtClean="0">
                <a:latin typeface="Arial Narrow" panose="020B0606020202030204" pitchFamily="34" charset="0"/>
              </a:rPr>
              <a:t> har blitt innført (forpliktende møte mellom sosiallærer, sosialarbeider og lærerne på team – annenhver uke).</a:t>
            </a:r>
          </a:p>
          <a:p>
            <a:pPr>
              <a:buFont typeface="Arial" panose="020B0604020202020204" pitchFamily="34" charset="0"/>
              <a:buChar char="•"/>
            </a:pPr>
            <a:r>
              <a:rPr lang="nb-NO" dirty="0">
                <a:latin typeface="Arial Narrow" panose="020B0606020202030204" pitchFamily="34" charset="0"/>
              </a:rPr>
              <a:t>Elevsaksmøte </a:t>
            </a:r>
            <a:r>
              <a:rPr lang="nb-NO" dirty="0" smtClean="0">
                <a:latin typeface="Arial Narrow" panose="020B0606020202030204" pitchFamily="34" charset="0"/>
              </a:rPr>
              <a:t>har blitt innført </a:t>
            </a:r>
            <a:r>
              <a:rPr lang="nb-NO" dirty="0">
                <a:latin typeface="Arial Narrow" panose="020B0606020202030204" pitchFamily="34" charset="0"/>
              </a:rPr>
              <a:t>(møte mellom sosiallærerne og ledelsen – ukentlig </a:t>
            </a:r>
            <a:r>
              <a:rPr lang="nb-NO" dirty="0" smtClean="0">
                <a:latin typeface="Arial Narrow" panose="020B0606020202030204" pitchFamily="34" charset="0"/>
              </a:rPr>
              <a:t>møte)</a:t>
            </a:r>
            <a:endParaRPr lang="nb-NO" dirty="0">
              <a:latin typeface="Arial Narrow" panose="020B0606020202030204" pitchFamily="34" charset="0"/>
            </a:endParaRPr>
          </a:p>
          <a:p>
            <a:pPr>
              <a:buFont typeface="Arial" panose="020B0604020202020204" pitchFamily="34" charset="0"/>
              <a:buChar char="•"/>
            </a:pPr>
            <a:r>
              <a:rPr lang="nb-NO" dirty="0" smtClean="0">
                <a:latin typeface="Arial Narrow" panose="020B0606020202030204" pitchFamily="34" charset="0"/>
              </a:rPr>
              <a:t>Lærernes bunden tid styres og utvides fra 2 til 3 timer til samarbeid om elevene):</a:t>
            </a:r>
          </a:p>
          <a:p>
            <a:pPr>
              <a:buFont typeface="Arial" panose="020B0604020202020204" pitchFamily="34" charset="0"/>
              <a:buChar char="•"/>
            </a:pPr>
            <a:r>
              <a:rPr lang="nb-NO" dirty="0" smtClean="0">
                <a:latin typeface="Arial Narrow" panose="020B0606020202030204" pitchFamily="34" charset="0"/>
              </a:rPr>
              <a:t>1t til "</a:t>
            </a:r>
            <a:r>
              <a:rPr lang="nb-NO" dirty="0" err="1" smtClean="0">
                <a:latin typeface="Arial Narrow" panose="020B0606020202030204" pitchFamily="34" charset="0"/>
              </a:rPr>
              <a:t>Elevtimen</a:t>
            </a:r>
            <a:r>
              <a:rPr lang="nb-NO" dirty="0" smtClean="0">
                <a:latin typeface="Arial Narrow" panose="020B0606020202030204" pitchFamily="34" charset="0"/>
              </a:rPr>
              <a:t>" </a:t>
            </a:r>
            <a:r>
              <a:rPr lang="nb-NO" dirty="0">
                <a:latin typeface="Arial Narrow" panose="020B0606020202030204" pitchFamily="34" charset="0"/>
              </a:rPr>
              <a:t>-</a:t>
            </a:r>
            <a:r>
              <a:rPr lang="nb-NO" dirty="0" smtClean="0">
                <a:latin typeface="Arial Narrow" panose="020B0606020202030204" pitchFamily="34" charset="0"/>
              </a:rPr>
              <a:t> utfordring og tiltak drøftes kontinuerlig.</a:t>
            </a:r>
          </a:p>
          <a:p>
            <a:pPr>
              <a:buFont typeface="Arial" panose="020B0604020202020204" pitchFamily="34" charset="0"/>
              <a:buChar char="•"/>
            </a:pPr>
            <a:r>
              <a:rPr lang="nb-NO" dirty="0" smtClean="0">
                <a:latin typeface="Arial Narrow" panose="020B0606020202030204" pitchFamily="34" charset="0"/>
              </a:rPr>
              <a:t>1t til "</a:t>
            </a:r>
            <a:r>
              <a:rPr lang="nb-NO" dirty="0" err="1" smtClean="0">
                <a:latin typeface="Arial Narrow" panose="020B0606020202030204" pitchFamily="34" charset="0"/>
              </a:rPr>
              <a:t>Fagtid</a:t>
            </a:r>
            <a:r>
              <a:rPr lang="nb-NO" dirty="0" smtClean="0">
                <a:latin typeface="Arial Narrow" panose="020B0606020202030204" pitchFamily="34" charset="0"/>
              </a:rPr>
              <a:t>" - pedagogiske diskusjoner.</a:t>
            </a:r>
          </a:p>
          <a:p>
            <a:pPr>
              <a:buFont typeface="Arial" panose="020B0604020202020204" pitchFamily="34" charset="0"/>
              <a:buChar char="•"/>
            </a:pPr>
            <a:r>
              <a:rPr lang="nb-NO" dirty="0" smtClean="0">
                <a:latin typeface="Arial Narrow" panose="020B0606020202030204" pitchFamily="34" charset="0"/>
              </a:rPr>
              <a:t>1t til "Informasjon" - </a:t>
            </a:r>
            <a:r>
              <a:rPr lang="nb-NO" dirty="0">
                <a:latin typeface="Arial Narrow" panose="020B0606020202030204" pitchFamily="34" charset="0"/>
              </a:rPr>
              <a:t>o</a:t>
            </a:r>
            <a:r>
              <a:rPr lang="nb-NO" dirty="0" smtClean="0">
                <a:latin typeface="Arial Narrow" panose="020B0606020202030204" pitchFamily="34" charset="0"/>
              </a:rPr>
              <a:t>rganisering og praktisk gjennomføring.</a:t>
            </a:r>
          </a:p>
          <a:p>
            <a:pPr>
              <a:buFont typeface="Arial" panose="020B0604020202020204" pitchFamily="34" charset="0"/>
              <a:buChar char="•"/>
            </a:pPr>
            <a:r>
              <a:rPr lang="nb-NO" dirty="0" smtClean="0">
                <a:latin typeface="Arial Narrow" panose="020B0606020202030204" pitchFamily="34" charset="0"/>
              </a:rPr>
              <a:t>Ansvar og samarbeid rundt elev med vedtak er styrket mellom spes.ped., kontaktlærer og assistent. Spes.ped. koordinator veileder spesialpedagog, kontaktlærer og assistent og sørger for at alle som er </a:t>
            </a:r>
            <a:r>
              <a:rPr lang="nb-NO" dirty="0" err="1" smtClean="0">
                <a:latin typeface="Arial Narrow" panose="020B0606020202030204" pitchFamily="34" charset="0"/>
              </a:rPr>
              <a:t>rudnt</a:t>
            </a:r>
            <a:r>
              <a:rPr lang="nb-NO" dirty="0" smtClean="0">
                <a:latin typeface="Arial Narrow" panose="020B0606020202030204" pitchFamily="34" charset="0"/>
              </a:rPr>
              <a:t> eleven samhandler.</a:t>
            </a:r>
          </a:p>
          <a:p>
            <a:pPr>
              <a:buFont typeface="Arial" panose="020B0604020202020204" pitchFamily="34" charset="0"/>
              <a:buChar char="•"/>
            </a:pPr>
            <a:r>
              <a:rPr lang="nb-NO" dirty="0">
                <a:latin typeface="Arial Narrow" panose="020B0606020202030204" pitchFamily="34" charset="0"/>
              </a:rPr>
              <a:t>Spes.ped. ressursen brukes mer </a:t>
            </a:r>
            <a:r>
              <a:rPr lang="nb-NO" dirty="0" smtClean="0">
                <a:latin typeface="Arial Narrow" panose="020B0606020202030204" pitchFamily="34" charset="0"/>
              </a:rPr>
              <a:t>fleksibelt både på trinn og på tvers av trinn (eks. intensiv </a:t>
            </a:r>
            <a:r>
              <a:rPr lang="nb-NO" dirty="0" err="1" smtClean="0">
                <a:latin typeface="Arial Narrow" panose="020B0606020202030204" pitchFamily="34" charset="0"/>
              </a:rPr>
              <a:t>lesekurs</a:t>
            </a:r>
            <a:r>
              <a:rPr lang="nb-NO" dirty="0" smtClean="0">
                <a:latin typeface="Arial Narrow" panose="020B0606020202030204" pitchFamily="34" charset="0"/>
              </a:rPr>
              <a:t>)</a:t>
            </a:r>
          </a:p>
          <a:p>
            <a:pPr>
              <a:buFont typeface="Arial" panose="020B0604020202020204" pitchFamily="34" charset="0"/>
              <a:buChar char="•"/>
            </a:pPr>
            <a:r>
              <a:rPr lang="nb-NO" dirty="0" smtClean="0">
                <a:latin typeface="Arial Narrow" panose="020B0606020202030204" pitchFamily="34" charset="0"/>
              </a:rPr>
              <a:t>Flere elever får hjelp (både med og uten vedtak) og flere elever får hjelp tidligere.</a:t>
            </a:r>
          </a:p>
          <a:p>
            <a:pPr>
              <a:buFont typeface="Arial" panose="020B0604020202020204" pitchFamily="34" charset="0"/>
              <a:buChar char="•"/>
            </a:pPr>
            <a:r>
              <a:rPr lang="nb-NO" dirty="0" smtClean="0">
                <a:latin typeface="Arial Narrow" panose="020B0606020202030204" pitchFamily="34" charset="0"/>
              </a:rPr>
              <a:t>Gode systemer og rutiner rundt spesialundervisning</a:t>
            </a:r>
            <a:r>
              <a:rPr lang="nb-NO" dirty="0">
                <a:latin typeface="Arial Narrow" panose="020B0606020202030204" pitchFamily="34" charset="0"/>
              </a:rPr>
              <a:t> </a:t>
            </a:r>
            <a:r>
              <a:rPr lang="nb-NO" dirty="0" smtClean="0">
                <a:latin typeface="Arial Narrow" panose="020B0606020202030204" pitchFamily="34" charset="0"/>
              </a:rPr>
              <a:t>som f.eks. </a:t>
            </a:r>
            <a:r>
              <a:rPr lang="nb-NO" dirty="0" err="1" smtClean="0">
                <a:latin typeface="Arial Narrow" panose="020B0606020202030204" pitchFamily="34" charset="0"/>
              </a:rPr>
              <a:t>elevtimen</a:t>
            </a:r>
            <a:r>
              <a:rPr lang="nb-NO" dirty="0" smtClean="0">
                <a:latin typeface="Arial Narrow" panose="020B0606020202030204" pitchFamily="34" charset="0"/>
              </a:rPr>
              <a:t>, tiltak og ukentlig vurdering av effekt, rektors sjekkliste, </a:t>
            </a:r>
            <a:r>
              <a:rPr lang="nb-NO" dirty="0" err="1" smtClean="0">
                <a:latin typeface="Arial Narrow" panose="020B0606020202030204" pitchFamily="34" charset="0"/>
              </a:rPr>
              <a:t>årshjul</a:t>
            </a:r>
            <a:r>
              <a:rPr lang="nb-NO" dirty="0" smtClean="0">
                <a:latin typeface="Arial Narrow" panose="020B0606020202030204" pitchFamily="34" charset="0"/>
              </a:rPr>
              <a:t> for spes.ped., osv. gjør at vi nå jobber mye mer proaktivt enn før.</a:t>
            </a:r>
            <a:endParaRPr lang="nb-NO" dirty="0">
              <a:latin typeface="Arial Narrow" panose="020B0606020202030204" pitchFamily="34" charset="0"/>
            </a:endParaRPr>
          </a:p>
          <a:p>
            <a:endParaRPr lang="nb-NO" dirty="0" smtClean="0">
              <a:latin typeface="Arial Narrow" panose="020B0606020202030204" pitchFamily="34" charset="0"/>
            </a:endParaRPr>
          </a:p>
        </p:txBody>
      </p:sp>
    </p:spTree>
    <p:extLst>
      <p:ext uri="{BB962C8B-B14F-4D97-AF65-F5344CB8AC3E}">
        <p14:creationId xmlns:p14="http://schemas.microsoft.com/office/powerpoint/2010/main" val="891562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6140" y="360219"/>
            <a:ext cx="8596668" cy="670560"/>
          </a:xfrm>
        </p:spPr>
        <p:txBody>
          <a:bodyPr/>
          <a:lstStyle/>
          <a:p>
            <a:r>
              <a:rPr lang="nb-NO" b="1" dirty="0" smtClean="0">
                <a:latin typeface="Arial Narrow" panose="020B0606020202030204" pitchFamily="34" charset="0"/>
              </a:rPr>
              <a:t>STATUS PR. 02.03.20</a:t>
            </a:r>
            <a:endParaRPr lang="nb-NO" b="1" dirty="0">
              <a:latin typeface="Arial Narrow" panose="020B0606020202030204" pitchFamily="34" charset="0"/>
            </a:endParaRPr>
          </a:p>
        </p:txBody>
      </p:sp>
      <p:sp>
        <p:nvSpPr>
          <p:cNvPr id="3" name="Plassholder for innhold 2"/>
          <p:cNvSpPr>
            <a:spLocks noGrp="1"/>
          </p:cNvSpPr>
          <p:nvPr>
            <p:ph idx="1"/>
          </p:nvPr>
        </p:nvSpPr>
        <p:spPr>
          <a:xfrm>
            <a:off x="494453" y="1172093"/>
            <a:ext cx="9226083" cy="5264634"/>
          </a:xfrm>
        </p:spPr>
        <p:txBody>
          <a:bodyPr>
            <a:normAutofit fontScale="92500" lnSpcReduction="10000"/>
          </a:bodyPr>
          <a:lstStyle/>
          <a:p>
            <a:pPr>
              <a:lnSpc>
                <a:spcPct val="120000"/>
              </a:lnSpc>
              <a:spcBef>
                <a:spcPts val="0"/>
              </a:spcBef>
              <a:buFont typeface="Arial" panose="020B0604020202020204" pitchFamily="34" charset="0"/>
              <a:buChar char="•"/>
            </a:pPr>
            <a:r>
              <a:rPr lang="nb-NO" dirty="0" smtClean="0">
                <a:latin typeface="Arial Narrow" panose="020B0606020202030204" pitchFamily="34" charset="0"/>
              </a:rPr>
              <a:t>Vi </a:t>
            </a:r>
            <a:r>
              <a:rPr lang="nb-NO" dirty="0">
                <a:latin typeface="Arial Narrow" panose="020B0606020202030204" pitchFamily="34" charset="0"/>
              </a:rPr>
              <a:t>har et spes.ped. team som ledes av Nathalie Desmot, teamet består av 7 </a:t>
            </a:r>
            <a:r>
              <a:rPr lang="nb-NO" dirty="0" smtClean="0">
                <a:latin typeface="Arial Narrow" panose="020B0606020202030204" pitchFamily="34" charset="0"/>
              </a:rPr>
              <a:t>spesialpedagoger.</a:t>
            </a:r>
            <a:endParaRPr lang="nb-NO" dirty="0">
              <a:latin typeface="Arial Narrow" panose="020B0606020202030204" pitchFamily="34" charset="0"/>
            </a:endParaRP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Spes.ped. team </a:t>
            </a:r>
            <a:r>
              <a:rPr lang="nb-NO" dirty="0">
                <a:latin typeface="Arial Narrow" panose="020B0606020202030204" pitchFamily="34" charset="0"/>
              </a:rPr>
              <a:t>møtes hver 3 uke, i tillegg til at spesialpedagogene er med på team og </a:t>
            </a:r>
            <a:r>
              <a:rPr lang="nb-NO" dirty="0" err="1">
                <a:latin typeface="Arial Narrow" panose="020B0606020202030204" pitchFamily="34" charset="0"/>
              </a:rPr>
              <a:t>elevtimen</a:t>
            </a:r>
            <a:r>
              <a:rPr lang="nb-NO" dirty="0">
                <a:latin typeface="Arial Narrow" panose="020B0606020202030204" pitchFamily="34" charset="0"/>
              </a:rPr>
              <a:t> på trinnet.</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Målet </a:t>
            </a:r>
            <a:r>
              <a:rPr lang="nb-NO" dirty="0">
                <a:latin typeface="Arial Narrow" panose="020B0606020202030204" pitchFamily="34" charset="0"/>
              </a:rPr>
              <a:t>vårt er å bli en dysleksivennlig skole. I oppstartsfasen av dette, har 4 av spesialpedagogene i desember 2019 gjennomført dysleksikurs for sertifisering av LOGOS.</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Spesialpedagogene </a:t>
            </a:r>
            <a:r>
              <a:rPr lang="nb-NO" dirty="0">
                <a:latin typeface="Arial Narrow" panose="020B0606020202030204" pitchFamily="34" charset="0"/>
              </a:rPr>
              <a:t>bistår med kartlegging av enkelt elever, setter tiltak innenfor tilpasset opplæring, jobber med elever i "gråsonen" og drøfter utfordringer med kontaktlærer.  </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Å </a:t>
            </a:r>
            <a:r>
              <a:rPr lang="nb-NO" dirty="0">
                <a:latin typeface="Arial Narrow" panose="020B0606020202030204" pitchFamily="34" charset="0"/>
              </a:rPr>
              <a:t>tenke helhetlig rundt opplæringen og se spesialundervisning som en del av den tilpassede opplæringen.</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Vi </a:t>
            </a:r>
            <a:r>
              <a:rPr lang="nb-NO" dirty="0">
                <a:latin typeface="Arial Narrow" panose="020B0606020202030204" pitchFamily="34" charset="0"/>
              </a:rPr>
              <a:t>har rutiner på og fange elever tidlig opp, og gir disse tilspisset tilpasset opplæring. Nettopp for å forebygge spesialundervisning.</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Spesialundervisning foregår i stor grad inne </a:t>
            </a:r>
            <a:r>
              <a:rPr lang="nb-NO" dirty="0">
                <a:latin typeface="Arial Narrow" panose="020B0606020202030204" pitchFamily="34" charset="0"/>
              </a:rPr>
              <a:t>i kontaktgruppen, med tilpassede oppgaver </a:t>
            </a:r>
            <a:r>
              <a:rPr lang="nb-NO" dirty="0" err="1">
                <a:latin typeface="Arial Narrow" panose="020B0606020202030204" pitchFamily="34" charset="0"/>
              </a:rPr>
              <a:t>ifht</a:t>
            </a:r>
            <a:r>
              <a:rPr lang="nb-NO" dirty="0">
                <a:latin typeface="Arial Narrow" panose="020B0606020202030204" pitchFamily="34" charset="0"/>
              </a:rPr>
              <a:t>. nivå, mengde, metode, tempo og organisering. Noe ut av kontaktgruppen er nødvendig, men grunntanken skal være at alle skal motta opplæringen i et fellesskap med jevnaldrende.</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Vi </a:t>
            </a:r>
            <a:r>
              <a:rPr lang="nb-NO" dirty="0">
                <a:latin typeface="Arial Narrow" panose="020B0606020202030204" pitchFamily="34" charset="0"/>
              </a:rPr>
              <a:t>har 26 elever på spesialundervisning - mot 33 elever skoleår 18/19, og  40 elever skoleår 18/17.</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267elever </a:t>
            </a:r>
            <a:r>
              <a:rPr lang="nb-NO" dirty="0">
                <a:latin typeface="Arial Narrow" panose="020B0606020202030204" pitchFamily="34" charset="0"/>
              </a:rPr>
              <a:t>på SNO i år, mot 340 elever på SNO skoleår 18/19. Elevene får tilbud om NISK kurs, </a:t>
            </a:r>
            <a:r>
              <a:rPr lang="nb-NO" dirty="0" err="1">
                <a:latin typeface="Arial Narrow" panose="020B0606020202030204" pitchFamily="34" charset="0"/>
              </a:rPr>
              <a:t>lesekurs</a:t>
            </a:r>
            <a:r>
              <a:rPr lang="nb-NO" dirty="0">
                <a:latin typeface="Arial Narrow" panose="020B0606020202030204" pitchFamily="34" charset="0"/>
              </a:rPr>
              <a:t> og tilpassede oppgaver.</a:t>
            </a:r>
          </a:p>
          <a:p>
            <a:pPr>
              <a:lnSpc>
                <a:spcPct val="120000"/>
              </a:lnSpc>
              <a:spcBef>
                <a:spcPts val="0"/>
              </a:spcBef>
              <a:buFont typeface="Arial" panose="020B0604020202020204" pitchFamily="34" charset="0"/>
              <a:buChar char="•"/>
            </a:pPr>
            <a:r>
              <a:rPr lang="nb-NO" dirty="0" smtClean="0">
                <a:latin typeface="Arial Narrow" panose="020B0606020202030204" pitchFamily="34" charset="0"/>
              </a:rPr>
              <a:t>Årets </a:t>
            </a:r>
            <a:r>
              <a:rPr lang="nb-NO" dirty="0">
                <a:latin typeface="Arial Narrow" panose="020B0606020202030204" pitchFamily="34" charset="0"/>
              </a:rPr>
              <a:t>1 trinn hadde et større behov for SNO vedtak enn årgangen i fjor, der vi registrerte en stor nedgang på SNO vedtak. Vi vet barnehagene jobber godt og systematisk med språkstimulering i </a:t>
            </a:r>
            <a:r>
              <a:rPr lang="nb-NO" dirty="0" err="1">
                <a:latin typeface="Arial Narrow" panose="020B0606020202030204" pitchFamily="34" charset="0"/>
              </a:rPr>
              <a:t>bhg</a:t>
            </a:r>
            <a:r>
              <a:rPr lang="nb-NO" dirty="0">
                <a:latin typeface="Arial Narrow" panose="020B0606020202030204" pitchFamily="34" charset="0"/>
              </a:rPr>
              <a:t>. </a:t>
            </a:r>
          </a:p>
          <a:p>
            <a:endParaRPr lang="nb-NO" dirty="0">
              <a:latin typeface="Arial Narrow" panose="020B0606020202030204" pitchFamily="34" charset="0"/>
            </a:endParaRPr>
          </a:p>
          <a:p>
            <a:endParaRPr lang="nb-NO" dirty="0" smtClean="0">
              <a:latin typeface="Arial Narrow" panose="020B0606020202030204" pitchFamily="34" charset="0"/>
            </a:endParaRPr>
          </a:p>
        </p:txBody>
      </p:sp>
    </p:spTree>
    <p:extLst>
      <p:ext uri="{BB962C8B-B14F-4D97-AF65-F5344CB8AC3E}">
        <p14:creationId xmlns:p14="http://schemas.microsoft.com/office/powerpoint/2010/main" val="30131101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792</TotalTime>
  <Words>2286</Words>
  <Application>Microsoft Office PowerPoint</Application>
  <PresentationFormat>Widescreen</PresentationFormat>
  <Paragraphs>197</Paragraphs>
  <Slides>12</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Arial</vt:lpstr>
      <vt:lpstr>Arial Narrow</vt:lpstr>
      <vt:lpstr>Calibri</vt:lpstr>
      <vt:lpstr>Trebuchet MS</vt:lpstr>
      <vt:lpstr>Wingdings</vt:lpstr>
      <vt:lpstr>Wingdings 3</vt:lpstr>
      <vt:lpstr>Fasett</vt:lpstr>
      <vt:lpstr>RUTINER FOR ARBEID MED SPESPESIALUNDERVISNING § 5.1  VED AMMERUD SKOLE" </vt:lpstr>
      <vt:lpstr>TILSYN VED AMMERUD SKOLE</vt:lpstr>
      <vt:lpstr>NORDAHL-RAPPORT «Inkluderende fellesskap for barn og unge» 2018</vt:lpstr>
      <vt:lpstr>SKOLENS PRAKSIS SKOLEÅR 2014-2015 </vt:lpstr>
      <vt:lpstr>ENDRINGSARBEIDET STARTET SKOLEÅR 2015-2016</vt:lpstr>
      <vt:lpstr>SAMARBEID - HVEM HAR ANSVAR FOR HVA?</vt:lpstr>
      <vt:lpstr>PowerPoint-presentasjon</vt:lpstr>
      <vt:lpstr>NY PRAKSIS</vt:lpstr>
      <vt:lpstr>STATUS PR. 02.03.20</vt:lpstr>
      <vt:lpstr>KORT OPPSUMMERT</vt:lpstr>
      <vt:lpstr>PowerPoint-presentasjon</vt:lpstr>
      <vt:lpstr>VIL DU VITE MER?</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FOLKEHELSEPROSJEKT AMMERUD SKOLE</dc:title>
  <dc:creator>Kiet Dang</dc:creator>
  <cp:lastModifiedBy>Kiet Dang</cp:lastModifiedBy>
  <cp:revision>116</cp:revision>
  <cp:lastPrinted>2016-11-22T14:13:49Z</cp:lastPrinted>
  <dcterms:created xsi:type="dcterms:W3CDTF">2016-11-14T08:32:13Z</dcterms:created>
  <dcterms:modified xsi:type="dcterms:W3CDTF">2021-04-14T20:13:59Z</dcterms:modified>
</cp:coreProperties>
</file>